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8" r:id="rId4"/>
    <p:sldId id="259" r:id="rId5"/>
    <p:sldId id="260" r:id="rId6"/>
    <p:sldId id="261" r:id="rId7"/>
    <p:sldId id="262" r:id="rId8"/>
    <p:sldId id="264" r:id="rId9"/>
    <p:sldId id="265" r:id="rId10"/>
    <p:sldId id="266" r:id="rId11"/>
    <p:sldId id="267" r:id="rId12"/>
    <p:sldId id="268" r:id="rId13"/>
    <p:sldId id="269" r:id="rId14"/>
    <p:sldId id="270"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9/30/2015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9/30/2015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928401" y="798490"/>
            <a:ext cx="8574622" cy="2871989"/>
          </a:xfrm>
        </p:spPr>
        <p:txBody>
          <a:bodyPr>
            <a:normAutofit/>
          </a:bodyPr>
          <a:lstStyle/>
          <a:p>
            <a:r>
              <a:rPr lang="tr-TR" dirty="0" smtClean="0"/>
              <a:t>E-Tebligat</a:t>
            </a:r>
            <a:br>
              <a:rPr lang="tr-TR" dirty="0" smtClean="0"/>
            </a:br>
            <a:r>
              <a:rPr lang="tr-TR" dirty="0" smtClean="0"/>
              <a:t/>
            </a:r>
            <a:br>
              <a:rPr lang="tr-TR" dirty="0" smtClean="0"/>
            </a:br>
            <a:r>
              <a:rPr lang="tr-TR" sz="3100" dirty="0" smtClean="0"/>
              <a:t>456 </a:t>
            </a:r>
            <a:r>
              <a:rPr lang="tr-TR" sz="3100" dirty="0"/>
              <a:t>seri numaralı VUK Genel Tebliği </a:t>
            </a:r>
            <a:br>
              <a:rPr lang="tr-TR" sz="3100" dirty="0"/>
            </a:br>
            <a:r>
              <a:rPr lang="tr-TR" sz="3100" dirty="0" smtClean="0"/>
              <a:t>27/08/2015</a:t>
            </a:r>
            <a:endParaRPr lang="tr-TR" dirty="0"/>
          </a:p>
        </p:txBody>
      </p:sp>
      <p:sp>
        <p:nvSpPr>
          <p:cNvPr id="3" name="Alt Başlık 2"/>
          <p:cNvSpPr>
            <a:spLocks noGrp="1"/>
          </p:cNvSpPr>
          <p:nvPr>
            <p:ph type="subTitle" idx="1"/>
          </p:nvPr>
        </p:nvSpPr>
        <p:spPr>
          <a:xfrm>
            <a:off x="4515378" y="4356876"/>
            <a:ext cx="6987645" cy="1388534"/>
          </a:xfrm>
        </p:spPr>
        <p:txBody>
          <a:bodyPr>
            <a:normAutofit fontScale="92500" lnSpcReduction="10000"/>
          </a:bodyPr>
          <a:lstStyle/>
          <a:p>
            <a:r>
              <a:rPr lang="tr-TR" sz="2800" b="1" dirty="0" smtClean="0">
                <a:solidFill>
                  <a:srgbClr val="0070C0"/>
                </a:solidFill>
              </a:rPr>
              <a:t>Burhan ERAY</a:t>
            </a:r>
          </a:p>
          <a:p>
            <a:r>
              <a:rPr lang="tr-TR" sz="2800" dirty="0" smtClean="0">
                <a:solidFill>
                  <a:srgbClr val="0070C0"/>
                </a:solidFill>
              </a:rPr>
              <a:t>İSMMMO Mesleki Gelişmeleri İzleme Kurulu Başkanı</a:t>
            </a:r>
            <a:endParaRPr lang="tr-TR" sz="2800" dirty="0">
              <a:solidFill>
                <a:srgbClr val="0070C0"/>
              </a:solidFill>
            </a:endParaRPr>
          </a:p>
        </p:txBody>
      </p:sp>
    </p:spTree>
    <p:extLst>
      <p:ext uri="{BB962C8B-B14F-4D97-AF65-F5344CB8AC3E}">
        <p14:creationId xmlns:p14="http://schemas.microsoft.com/office/powerpoint/2010/main" val="1433657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fontScale="90000"/>
          </a:bodyPr>
          <a:lstStyle/>
          <a:p>
            <a:r>
              <a:rPr lang="tr-TR" dirty="0" smtClean="0"/>
              <a:t>Elektronik Tebligatın Gönderilmesi ve Muhatabına iletilmesi</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Kanunun 107/A maddesi gereğince, elektronik imzalı tebliğ evrakı, muhatabın </a:t>
            </a:r>
            <a:r>
              <a:rPr lang="tr-TR" sz="2000" b="1" u="sng" dirty="0">
                <a:solidFill>
                  <a:srgbClr val="FF0000"/>
                </a:solidFill>
              </a:rPr>
              <a:t>elektronik ortamdaki adresine ulaştığı tarihi izleyen beşinci günün sonunda tebliğ edilmiş </a:t>
            </a:r>
            <a:r>
              <a:rPr lang="tr-TR" sz="2000" dirty="0"/>
              <a:t>sayılacaktır. </a:t>
            </a:r>
            <a:endParaRPr lang="tr-TR" sz="2000" dirty="0" smtClean="0"/>
          </a:p>
          <a:p>
            <a:endParaRPr lang="tr-TR" sz="2000" dirty="0"/>
          </a:p>
          <a:p>
            <a:r>
              <a:rPr lang="tr-TR" sz="2000" b="1" u="sng" dirty="0" smtClean="0"/>
              <a:t>Olay </a:t>
            </a:r>
            <a:r>
              <a:rPr lang="tr-TR" sz="2000" b="1" u="sng" dirty="0"/>
              <a:t>kayıtları, İşlem Zaman Bilgisi eklenerek, erişilebilir şekilde arşivlerde otuz yıl süreyle saklanacaktır. </a:t>
            </a:r>
            <a:r>
              <a:rPr lang="tr-TR" sz="2000" dirty="0"/>
              <a:t>Hesaba erişim bilgilerinin iletimi ile sisteme erişimin güvenli bir şekilde yapılması için gerekli tedbirler Başkanlık tarafından alınacak olup talep halinde elektronik tebligata ilişkin delil kayıtları ilgilisine veya yetkili mercilere sunulacaktır. </a:t>
            </a:r>
            <a:endParaRPr lang="tr-TR" sz="2800" dirty="0"/>
          </a:p>
        </p:txBody>
      </p:sp>
    </p:spTree>
    <p:extLst>
      <p:ext uri="{BB962C8B-B14F-4D97-AF65-F5344CB8AC3E}">
        <p14:creationId xmlns:p14="http://schemas.microsoft.com/office/powerpoint/2010/main" val="3817798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Elektronik Tebligat Sisteminden Çıkış</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Zorunlu veya ihtiyari olarak elektronik tebligat sistemine dahil olanların </a:t>
            </a:r>
            <a:r>
              <a:rPr lang="tr-TR" sz="2000" b="1" u="sng" dirty="0"/>
              <a:t>aşağıdaki durumlar dışında </a:t>
            </a:r>
            <a:r>
              <a:rPr lang="tr-TR" sz="2000" b="1" u="sng" dirty="0">
                <a:solidFill>
                  <a:srgbClr val="FF0000"/>
                </a:solidFill>
              </a:rPr>
              <a:t>sistemden çıkmaları mümkün değildir. </a:t>
            </a:r>
            <a:endParaRPr lang="tr-TR" sz="2000" b="1" u="sng" dirty="0" smtClean="0">
              <a:solidFill>
                <a:srgbClr val="FF0000"/>
              </a:solidFill>
            </a:endParaRPr>
          </a:p>
          <a:p>
            <a:r>
              <a:rPr lang="tr-TR" sz="2000" dirty="0" smtClean="0"/>
              <a:t>Tüzel </a:t>
            </a:r>
            <a:r>
              <a:rPr lang="tr-TR" sz="2000" dirty="0"/>
              <a:t>kişilerde ticaret sicil kaydının silindiği (nevi değişikliği ve birleşme halleri dahil) tarih itibarıyla, elektronik tebligat adresi kapatılır. </a:t>
            </a:r>
            <a:endParaRPr lang="tr-TR" sz="2000" dirty="0" smtClean="0"/>
          </a:p>
          <a:p>
            <a:r>
              <a:rPr lang="tr-TR" sz="2000" dirty="0" smtClean="0"/>
              <a:t>Gerçek </a:t>
            </a:r>
            <a:r>
              <a:rPr lang="tr-TR" sz="2000" dirty="0"/>
              <a:t>kişilerde ise ilgilinin </a:t>
            </a:r>
            <a:r>
              <a:rPr lang="tr-TR" sz="2000" b="1" u="sng" dirty="0"/>
              <a:t>ölümü veya gaipliğine karar verildiğinin </a:t>
            </a:r>
            <a:r>
              <a:rPr lang="tr-TR" sz="2000" dirty="0"/>
              <a:t>idare tarafından tespit edildiği durumlarda ölüm/karar tarihi itibarıyla ilgilinin elektronik tebligat adresi </a:t>
            </a:r>
            <a:r>
              <a:rPr lang="tr-TR" sz="2000" dirty="0" err="1"/>
              <a:t>re’sen</a:t>
            </a:r>
            <a:r>
              <a:rPr lang="tr-TR" sz="2000" dirty="0"/>
              <a:t> kapatılır. Mirasçıların bağlı olunan vergi dairesine başvurması halinde de müteveffanın elektronik tebligat adresi kullanıma kapatılır. </a:t>
            </a:r>
            <a:endParaRPr lang="tr-TR" sz="2800" dirty="0"/>
          </a:p>
        </p:txBody>
      </p:sp>
    </p:spTree>
    <p:extLst>
      <p:ext uri="{BB962C8B-B14F-4D97-AF65-F5344CB8AC3E}">
        <p14:creationId xmlns:p14="http://schemas.microsoft.com/office/powerpoint/2010/main" val="3446226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Ceza Hükümleri ve Diğer Konular</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Elektronik tebligat sistemine dahil olması zorunlu olanlardan bu Tebliğ ile getirilen yükümlülüklere uymayanlar için Kanunun 148, 149 ve mükerrer 257 </a:t>
            </a:r>
            <a:r>
              <a:rPr lang="tr-TR" sz="2000" dirty="0" err="1"/>
              <a:t>nci</a:t>
            </a:r>
            <a:r>
              <a:rPr lang="tr-TR" sz="2000" dirty="0"/>
              <a:t> maddeleri uyarınca, Kanunun </a:t>
            </a:r>
            <a:r>
              <a:rPr lang="tr-TR" sz="2000" b="1" u="sng" dirty="0"/>
              <a:t>Mükerrer 355 inci maddesindeki </a:t>
            </a:r>
            <a:r>
              <a:rPr lang="tr-TR" sz="2000" dirty="0"/>
              <a:t>cezai müeyyide uygulanır. </a:t>
            </a:r>
            <a:endParaRPr lang="tr-TR" sz="2000" dirty="0" smtClean="0"/>
          </a:p>
          <a:p>
            <a:r>
              <a:rPr lang="tr-TR" sz="2000" dirty="0"/>
              <a:t>1-Birinci sınıf tüccarlar ile serbest meslek erbabı </a:t>
            </a:r>
            <a:r>
              <a:rPr lang="tr-TR" sz="2000" dirty="0" smtClean="0"/>
              <a:t>hakkında  </a:t>
            </a:r>
            <a:r>
              <a:rPr lang="tr-TR" sz="2000" b="1" dirty="0" smtClean="0">
                <a:solidFill>
                  <a:srgbClr val="FF0000"/>
                </a:solidFill>
              </a:rPr>
              <a:t>1.300,00 TL</a:t>
            </a:r>
          </a:p>
          <a:p>
            <a:r>
              <a:rPr lang="tr-TR" sz="2000" dirty="0"/>
              <a:t>2-İkinci sınıf tüccarlar, defter tutan çiftçiler </a:t>
            </a:r>
            <a:r>
              <a:rPr lang="tr-TR" sz="2000" dirty="0"/>
              <a:t> </a:t>
            </a:r>
            <a:r>
              <a:rPr lang="tr-TR" sz="2000" dirty="0" smtClean="0"/>
              <a:t>                                  </a:t>
            </a:r>
            <a:r>
              <a:rPr lang="tr-TR" sz="2000" b="1" dirty="0" smtClean="0">
                <a:solidFill>
                  <a:srgbClr val="FF0000"/>
                </a:solidFill>
              </a:rPr>
              <a:t>660,00 TL</a:t>
            </a:r>
          </a:p>
          <a:p>
            <a:endParaRPr lang="tr-TR" sz="2000" dirty="0"/>
          </a:p>
        </p:txBody>
      </p:sp>
    </p:spTree>
    <p:extLst>
      <p:ext uri="{BB962C8B-B14F-4D97-AF65-F5344CB8AC3E}">
        <p14:creationId xmlns:p14="http://schemas.microsoft.com/office/powerpoint/2010/main" val="3683948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Ceza Hükümleri ve Diğer Konular</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Ceza uygulaması sonrasında </a:t>
            </a:r>
            <a:r>
              <a:rPr lang="tr-TR" sz="2000" b="1" u="sng" dirty="0" err="1">
                <a:solidFill>
                  <a:srgbClr val="FF0000"/>
                </a:solidFill>
              </a:rPr>
              <a:t>re’sen</a:t>
            </a:r>
            <a:r>
              <a:rPr lang="tr-TR" sz="2000" b="1" u="sng" dirty="0">
                <a:solidFill>
                  <a:srgbClr val="FF0000"/>
                </a:solidFill>
              </a:rPr>
              <a:t> oluşturulan </a:t>
            </a:r>
            <a:r>
              <a:rPr lang="tr-TR" sz="2000" dirty="0"/>
              <a:t>internet vergi dairesi kullanıcı kodu, parola ve şifresi gerçek kişilerde mükellefe, tüzel kişiler ile tüzel kişiliği olmayan teşekküllerde doğrudan kanuni temsilcisine tebliğ edilir ve </a:t>
            </a:r>
            <a:r>
              <a:rPr lang="tr-TR" sz="2000" b="1" u="sng" dirty="0">
                <a:solidFill>
                  <a:srgbClr val="FF0000"/>
                </a:solidFill>
              </a:rPr>
              <a:t>elektronik tebligat adreslerine tebligat gönderimine başlanılır.</a:t>
            </a:r>
          </a:p>
        </p:txBody>
      </p:sp>
    </p:spTree>
    <p:extLst>
      <p:ext uri="{BB962C8B-B14F-4D97-AF65-F5344CB8AC3E}">
        <p14:creationId xmlns:p14="http://schemas.microsoft.com/office/powerpoint/2010/main" val="4219829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Ceza Hükümleri ve Diğer Konular</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Kanun hükümlerine göre tebliği gereken evrak muhataplara elektronik tebligat sistemi ile tebliğ edilebileceği gibi </a:t>
            </a:r>
            <a:r>
              <a:rPr lang="tr-TR" sz="2000" b="1" u="sng" dirty="0">
                <a:solidFill>
                  <a:srgbClr val="FF0000"/>
                </a:solidFill>
              </a:rPr>
              <a:t>Kanunda yer verilen diğer tebligat hükümlerine göre de tebliğ edilebilir. </a:t>
            </a:r>
            <a:endParaRPr lang="tr-TR" sz="2000" b="1" u="sng" dirty="0" smtClean="0">
              <a:solidFill>
                <a:srgbClr val="FF0000"/>
              </a:solidFill>
            </a:endParaRPr>
          </a:p>
          <a:p>
            <a:endParaRPr lang="tr-TR" sz="2000" b="1" u="sng" dirty="0">
              <a:solidFill>
                <a:srgbClr val="FF0000"/>
              </a:solidFill>
            </a:endParaRPr>
          </a:p>
          <a:p>
            <a:r>
              <a:rPr lang="tr-TR" sz="2000" dirty="0" smtClean="0"/>
              <a:t>Elektronik </a:t>
            </a:r>
            <a:r>
              <a:rPr lang="tr-TR" sz="2000" dirty="0"/>
              <a:t>Tebligat uygulamasına, </a:t>
            </a:r>
            <a:r>
              <a:rPr lang="tr-TR" sz="2000" b="1" dirty="0">
                <a:solidFill>
                  <a:srgbClr val="FF0000"/>
                </a:solidFill>
              </a:rPr>
              <a:t>01.01.2016</a:t>
            </a:r>
            <a:r>
              <a:rPr lang="tr-TR" sz="2000" dirty="0"/>
              <a:t> tarihi itibariyle başlanılacaktır. </a:t>
            </a:r>
            <a:endParaRPr lang="tr-TR" sz="2000" dirty="0" smtClean="0"/>
          </a:p>
          <a:p>
            <a:r>
              <a:rPr lang="tr-TR" sz="2000" dirty="0" smtClean="0"/>
              <a:t>Ancak </a:t>
            </a:r>
            <a:r>
              <a:rPr lang="tr-TR" sz="2000" dirty="0"/>
              <a:t>bu tarihten önce bildirimde bulunanlara </a:t>
            </a:r>
            <a:r>
              <a:rPr lang="tr-TR" sz="2000" b="1" u="sng" dirty="0"/>
              <a:t>01.10.2015</a:t>
            </a:r>
            <a:r>
              <a:rPr lang="tr-TR" sz="2000" dirty="0"/>
              <a:t> tarihinden itibaren elektronik tebligat yapılabilir. </a:t>
            </a:r>
            <a:endParaRPr lang="tr-TR" sz="2000" b="1" u="sng" dirty="0">
              <a:solidFill>
                <a:srgbClr val="FF0000"/>
              </a:solidFill>
            </a:endParaRPr>
          </a:p>
        </p:txBody>
      </p:sp>
    </p:spTree>
    <p:extLst>
      <p:ext uri="{BB962C8B-B14F-4D97-AF65-F5344CB8AC3E}">
        <p14:creationId xmlns:p14="http://schemas.microsoft.com/office/powerpoint/2010/main" val="1431316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E-Yoklama Sistemi</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Elektronik Yoklama Sistemi ile yoklama talebinin oluşturulması, oluşturulan talebin yoklamaya yetkililere iletilmesi, yoklama fişinin oluşturulması, kayıt altına alınması ve onaylanması ile yoklama fişinin ilgilisine iletilmesi işlemleri elektronik ortamda gerçekleştirilecektir.</a:t>
            </a:r>
          </a:p>
          <a:p>
            <a:r>
              <a:rPr lang="tr-TR" sz="2000" dirty="0"/>
              <a:t>Yoklama fişlerinin elektronik ortamda oluşturularak kayıt altına alınması, bunların elektronik imza araçları ile onaylanması ya da formun ıslak olarak imzalanması, bu şekilde hazırlanacak olan bilgi ve belgelerin internet de dahil olmak üzere her türlü elektronik bilgi iletişim araç ve ortamında ilgili kişilere gönderilmesi esas olmakla birlikte, yoklama faaliyetinin herhangi bir nedenle elektronik ortamda yürütülememesi halinde söz konusu işlemler genel hükümler doğrultusunda yerine getirilecektir.</a:t>
            </a:r>
          </a:p>
        </p:txBody>
      </p:sp>
    </p:spTree>
    <p:extLst>
      <p:ext uri="{BB962C8B-B14F-4D97-AF65-F5344CB8AC3E}">
        <p14:creationId xmlns:p14="http://schemas.microsoft.com/office/powerpoint/2010/main" val="1672201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E-Yoklama Sistemi</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E-yoklama fişi, internet vergi dairesi üzerinde yer alan "</a:t>
            </a:r>
            <a:r>
              <a:rPr lang="tr-TR" sz="2000" b="1" u="sng" dirty="0">
                <a:solidFill>
                  <a:srgbClr val="FF0000"/>
                </a:solidFill>
              </a:rPr>
              <a:t>Elektronik Yoklama Görüntüleme</a:t>
            </a:r>
            <a:r>
              <a:rPr lang="tr-TR" sz="2000" dirty="0"/>
              <a:t>" menüsünden görüntülenebilir ve çıktısı alınabilir. Aynı şekilde bağlı bulunulan vergi dairesi/mal müdürlüğüne mükellef ya da yetkilisi tarafından başvurulması halinde kağıt ortamında bir örneği verilir. </a:t>
            </a:r>
            <a:endParaRPr lang="tr-TR" sz="2000" dirty="0" smtClean="0"/>
          </a:p>
          <a:p>
            <a:r>
              <a:rPr lang="tr-TR" sz="2000" dirty="0" smtClean="0"/>
              <a:t>Elektronik </a:t>
            </a:r>
            <a:r>
              <a:rPr lang="tr-TR" sz="2000" dirty="0"/>
              <a:t>ortamda yoklama fişinin tanzimi sırasında nezdinde yoklama yapılana veya yetkilisine ulaşılamazsa,  </a:t>
            </a:r>
            <a:r>
              <a:rPr lang="tr-TR" sz="2000" b="1" u="sng" dirty="0"/>
              <a:t>e-yoklama fişinin çıktısı alınarak mükellefin bilinen adresine 7 gün içerisinde gönderilir.</a:t>
            </a:r>
          </a:p>
        </p:txBody>
      </p:sp>
    </p:spTree>
    <p:extLst>
      <p:ext uri="{BB962C8B-B14F-4D97-AF65-F5344CB8AC3E}">
        <p14:creationId xmlns:p14="http://schemas.microsoft.com/office/powerpoint/2010/main" val="3902086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b="1" dirty="0" smtClean="0"/>
              <a:t>Uygulamanın </a:t>
            </a:r>
            <a:r>
              <a:rPr lang="tr-TR" b="1" dirty="0"/>
              <a:t>Başlama Zamanı</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smtClean="0"/>
              <a:t>Elektronik </a:t>
            </a:r>
            <a:r>
              <a:rPr lang="tr-TR" sz="2000" dirty="0"/>
              <a:t>Yoklama Sisteminin uygulanmasına </a:t>
            </a:r>
            <a:r>
              <a:rPr lang="tr-TR" sz="2000" b="1" u="sng" dirty="0">
                <a:solidFill>
                  <a:srgbClr val="FF0000"/>
                </a:solidFill>
              </a:rPr>
              <a:t>1/9/2015</a:t>
            </a:r>
            <a:r>
              <a:rPr lang="tr-TR" sz="2000" dirty="0"/>
              <a:t> tarihinde </a:t>
            </a:r>
            <a:r>
              <a:rPr lang="tr-TR" sz="2000" dirty="0" smtClean="0"/>
              <a:t>başlanmıştır.</a:t>
            </a:r>
            <a:endParaRPr lang="tr-TR" sz="2000" dirty="0"/>
          </a:p>
        </p:txBody>
      </p:sp>
    </p:spTree>
    <p:extLst>
      <p:ext uri="{BB962C8B-B14F-4D97-AF65-F5344CB8AC3E}">
        <p14:creationId xmlns:p14="http://schemas.microsoft.com/office/powerpoint/2010/main" val="2733371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srcRect l="5623" t="15977" r="6778" b="13600"/>
          <a:stretch/>
        </p:blipFill>
        <p:spPr>
          <a:xfrm>
            <a:off x="0" y="0"/>
            <a:ext cx="12195647" cy="6858000"/>
          </a:xfrm>
          <a:prstGeom prst="rect">
            <a:avLst/>
          </a:prstGeom>
        </p:spPr>
      </p:pic>
    </p:spTree>
    <p:extLst>
      <p:ext uri="{BB962C8B-B14F-4D97-AF65-F5344CB8AC3E}">
        <p14:creationId xmlns:p14="http://schemas.microsoft.com/office/powerpoint/2010/main" val="1420041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lstStyle/>
          <a:p>
            <a:r>
              <a:rPr lang="tr-TR" dirty="0" smtClean="0"/>
              <a:t>Yasal Dayanaklar</a:t>
            </a:r>
            <a:endParaRPr lang="tr-TR" dirty="0"/>
          </a:p>
        </p:txBody>
      </p:sp>
      <p:sp>
        <p:nvSpPr>
          <p:cNvPr id="3" name="Alt Başlık 2"/>
          <p:cNvSpPr>
            <a:spLocks noGrp="1"/>
          </p:cNvSpPr>
          <p:nvPr>
            <p:ph idx="1"/>
          </p:nvPr>
        </p:nvSpPr>
        <p:spPr>
          <a:xfrm>
            <a:off x="1484310" y="2009104"/>
            <a:ext cx="10018713" cy="3782097"/>
          </a:xfrm>
        </p:spPr>
        <p:txBody>
          <a:bodyPr>
            <a:normAutofit fontScale="77500" lnSpcReduction="20000"/>
          </a:bodyPr>
          <a:lstStyle/>
          <a:p>
            <a:r>
              <a:rPr lang="tr-TR" sz="2800" dirty="0"/>
              <a:t>213 sayılı Vergi Usul Kanununun 107/A maddesinde; </a:t>
            </a:r>
            <a:endParaRPr lang="tr-TR" sz="2800" dirty="0" smtClean="0"/>
          </a:p>
          <a:p>
            <a:endParaRPr lang="tr-TR" sz="2800" dirty="0"/>
          </a:p>
          <a:p>
            <a:r>
              <a:rPr lang="tr-TR" sz="2800" dirty="0" smtClean="0"/>
              <a:t>“</a:t>
            </a:r>
            <a:r>
              <a:rPr lang="tr-TR" sz="2800" dirty="0"/>
              <a:t>Bu Kanun hükümlerine göre tebliğ yapılacak kimselere, 93 üncü maddede sayılan usullerle bağlı kalınmaksızın, </a:t>
            </a:r>
            <a:r>
              <a:rPr lang="tr-TR" sz="2800" b="1" u="sng" dirty="0">
                <a:solidFill>
                  <a:srgbClr val="FF0000"/>
                </a:solidFill>
              </a:rPr>
              <a:t>tebliğe elverişli elektronik bir adres vasıtasıyla elektronik ortamda tebliğ yapılabilir. </a:t>
            </a:r>
            <a:r>
              <a:rPr lang="tr-TR" sz="2800" dirty="0"/>
              <a:t>Elektronik ortamda tebligat, muhatabın elektronik adresine ulaştığı tarihi izleyen beşinci günün sonunda yapılmış sayılır. Maliye Bakanlığı, elektronik ortamda yapılacak tebliğle ilgili </a:t>
            </a:r>
            <a:r>
              <a:rPr lang="tr-TR" sz="2800" u="sng" dirty="0"/>
              <a:t>her türlü teknik altyapıyı kurmaya </a:t>
            </a:r>
            <a:r>
              <a:rPr lang="tr-TR" sz="2800" dirty="0"/>
              <a:t>veya </a:t>
            </a:r>
            <a:r>
              <a:rPr lang="tr-TR" sz="2800" u="sng" dirty="0"/>
              <a:t>kurulmuş olanları kullanmaya</a:t>
            </a:r>
            <a:r>
              <a:rPr lang="tr-TR" sz="2800" dirty="0"/>
              <a:t>, tebliğe elverişli elektronik adres kullanma zorunluluğu getirmeye ve kendisine elektronik ortamda tebliğ yapılacakları ve elektronik tebliğe ilişkin diğer usul ve esasları belirlemeye yetkilidir.” hükmüne yer verilmiştir. </a:t>
            </a:r>
          </a:p>
        </p:txBody>
      </p:sp>
    </p:spTree>
    <p:extLst>
      <p:ext uri="{BB962C8B-B14F-4D97-AF65-F5344CB8AC3E}">
        <p14:creationId xmlns:p14="http://schemas.microsoft.com/office/powerpoint/2010/main" val="3839827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lstStyle/>
          <a:p>
            <a:r>
              <a:rPr lang="tr-TR" dirty="0" smtClean="0"/>
              <a:t>Yasal Dayanaklar</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800" dirty="0"/>
              <a:t>Maliye Bakanlığı yukarıdaki yetkisini 27/08/2015 tarih ve 29458 sayılı Resmi Gazetede yayımladığı </a:t>
            </a:r>
            <a:r>
              <a:rPr lang="tr-TR" sz="2800" b="1" u="sng" dirty="0"/>
              <a:t>456 Seri Numaralı Vergi Usul Kanunu Genel Tebliğ </a:t>
            </a:r>
            <a:r>
              <a:rPr lang="tr-TR" sz="2800" dirty="0"/>
              <a:t>ile kullanmıştır. Söz konusu tebliği ile Vergi dairelerince düzenlenen ve muhataplarına 213 sayılı Vergi Usul Kanun hükümlerine göre tebliği gereken evrakın, Gelir İdaresi Başkanlığı aracılığıyla elektronik ortamda tebliğ edilecektir.</a:t>
            </a:r>
          </a:p>
          <a:p>
            <a:endParaRPr lang="tr-TR" sz="2800" dirty="0"/>
          </a:p>
        </p:txBody>
      </p:sp>
    </p:spTree>
    <p:extLst>
      <p:ext uri="{BB962C8B-B14F-4D97-AF65-F5344CB8AC3E}">
        <p14:creationId xmlns:p14="http://schemas.microsoft.com/office/powerpoint/2010/main" val="2476107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Elektronik Tebligat Kimlere yapılacak?</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800" dirty="0"/>
              <a:t>A) - </a:t>
            </a:r>
            <a:r>
              <a:rPr lang="tr-TR" sz="2800" b="1" u="sng" dirty="0"/>
              <a:t>Kurumlar vergisi mükellefleri </a:t>
            </a:r>
            <a:endParaRPr lang="tr-TR" sz="2800" b="1" u="sng" dirty="0" smtClean="0"/>
          </a:p>
          <a:p>
            <a:r>
              <a:rPr lang="tr-TR" sz="2800" dirty="0" smtClean="0"/>
              <a:t>B</a:t>
            </a:r>
            <a:r>
              <a:rPr lang="tr-TR" sz="2800" dirty="0"/>
              <a:t>)-Ticari, zirai ve mesleki kazanç yönünden </a:t>
            </a:r>
            <a:r>
              <a:rPr lang="tr-TR" sz="2800" b="1" u="sng" dirty="0"/>
              <a:t>gelir vergisi mükellefiyeti </a:t>
            </a:r>
            <a:r>
              <a:rPr lang="tr-TR" sz="2800" dirty="0"/>
              <a:t>bulunanlar (Kazançları basit usulde tespit edilenlerle , gerçek usulde vergiye tabi olmayan çiftçiler hariç) </a:t>
            </a:r>
            <a:endParaRPr lang="tr-TR" sz="2800" dirty="0" smtClean="0"/>
          </a:p>
          <a:p>
            <a:pPr marL="0" indent="0">
              <a:buNone/>
            </a:pPr>
            <a:r>
              <a:rPr lang="tr-TR" sz="2800" dirty="0" smtClean="0"/>
              <a:t>C</a:t>
            </a:r>
            <a:r>
              <a:rPr lang="tr-TR" sz="2800" dirty="0"/>
              <a:t>)- </a:t>
            </a:r>
            <a:r>
              <a:rPr lang="tr-TR" sz="2800" b="1" u="sng" dirty="0"/>
              <a:t>İsteğe bağlı olarak </a:t>
            </a:r>
            <a:r>
              <a:rPr lang="tr-TR" sz="2800" dirty="0"/>
              <a:t>kendilerine elektronik tebligat yapılmasını talep edenler</a:t>
            </a:r>
          </a:p>
        </p:txBody>
      </p:sp>
    </p:spTree>
    <p:extLst>
      <p:ext uri="{BB962C8B-B14F-4D97-AF65-F5344CB8AC3E}">
        <p14:creationId xmlns:p14="http://schemas.microsoft.com/office/powerpoint/2010/main" val="1627828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Elektronik </a:t>
            </a:r>
            <a:r>
              <a:rPr lang="tr-TR" dirty="0"/>
              <a:t>Tebligat </a:t>
            </a:r>
            <a:r>
              <a:rPr lang="tr-TR" dirty="0" smtClean="0"/>
              <a:t>Adresi nasıl alınacak? </a:t>
            </a:r>
            <a:endParaRPr lang="tr-TR" dirty="0"/>
          </a:p>
        </p:txBody>
      </p:sp>
      <p:sp>
        <p:nvSpPr>
          <p:cNvPr id="3" name="Alt Başlık 2"/>
          <p:cNvSpPr>
            <a:spLocks noGrp="1"/>
          </p:cNvSpPr>
          <p:nvPr>
            <p:ph idx="1"/>
          </p:nvPr>
        </p:nvSpPr>
        <p:spPr>
          <a:xfrm>
            <a:off x="1484310" y="2009104"/>
            <a:ext cx="10018713" cy="3782097"/>
          </a:xfrm>
        </p:spPr>
        <p:txBody>
          <a:bodyPr>
            <a:normAutofit fontScale="92500"/>
          </a:bodyPr>
          <a:lstStyle/>
          <a:p>
            <a:r>
              <a:rPr lang="tr-TR" sz="2800" dirty="0" smtClean="0"/>
              <a:t>Kurumlar </a:t>
            </a:r>
            <a:r>
              <a:rPr lang="tr-TR" sz="2800" dirty="0"/>
              <a:t>vergisi mükelleflerinin </a:t>
            </a:r>
            <a:r>
              <a:rPr lang="tr-TR" sz="2800" b="1" u="sng" dirty="0">
                <a:solidFill>
                  <a:srgbClr val="FF0000"/>
                </a:solidFill>
              </a:rPr>
              <a:t>1 Ocak 2016 </a:t>
            </a:r>
            <a:r>
              <a:rPr lang="tr-TR" sz="2800" dirty="0"/>
              <a:t>tarihine kadar elektronik tebligat adresine sahip olabilmek için gerekli başvuru işlemlerini tamamlamaları gerekmektedir. Bunun için “Elektronik Tebligat Talep Bildirimi (Şirketler ve Diğer Tüzel Kişiler İçin)”</a:t>
            </a:r>
            <a:r>
              <a:rPr lang="tr-TR" sz="2800" dirty="0" err="1"/>
              <a:t>ni</a:t>
            </a:r>
            <a:r>
              <a:rPr lang="tr-TR" sz="2800" dirty="0"/>
              <a:t> (EK:1) kurumlar vergisi yönünden bağlı bulundukları vergi dairesine vermeleri gerekmektedir. </a:t>
            </a:r>
            <a:endParaRPr lang="tr-TR" sz="2800" dirty="0" smtClean="0"/>
          </a:p>
          <a:p>
            <a:r>
              <a:rPr lang="tr-TR" sz="2800" b="1" u="sng" dirty="0" smtClean="0">
                <a:solidFill>
                  <a:srgbClr val="FF0000"/>
                </a:solidFill>
              </a:rPr>
              <a:t>1 </a:t>
            </a:r>
            <a:r>
              <a:rPr lang="tr-TR" sz="2800" b="1" u="sng" dirty="0">
                <a:solidFill>
                  <a:srgbClr val="FF0000"/>
                </a:solidFill>
              </a:rPr>
              <a:t>Ocak 2016 tarihinden sonra </a:t>
            </a:r>
            <a:r>
              <a:rPr lang="tr-TR" sz="2800" dirty="0"/>
              <a:t>mükellefiyet tesis ettiren kurumlar vergisi mükellefleri ise işe başlama tarihini takip eden </a:t>
            </a:r>
            <a:r>
              <a:rPr lang="tr-TR" sz="2800" b="1" u="sng" dirty="0">
                <a:solidFill>
                  <a:srgbClr val="FF0000"/>
                </a:solidFill>
              </a:rPr>
              <a:t>15 gün içerisinde </a:t>
            </a:r>
            <a:r>
              <a:rPr lang="tr-TR" sz="2800" dirty="0"/>
              <a:t>elektronik tebligat talep bildiriminde bulunmak zorundadır.</a:t>
            </a:r>
          </a:p>
        </p:txBody>
      </p:sp>
    </p:spTree>
    <p:extLst>
      <p:ext uri="{BB962C8B-B14F-4D97-AF65-F5344CB8AC3E}">
        <p14:creationId xmlns:p14="http://schemas.microsoft.com/office/powerpoint/2010/main" val="3964570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Elektronik </a:t>
            </a:r>
            <a:r>
              <a:rPr lang="tr-TR" dirty="0"/>
              <a:t>Tebligat </a:t>
            </a:r>
            <a:r>
              <a:rPr lang="tr-TR" dirty="0" smtClean="0"/>
              <a:t>Adresi nasıl alınacak? </a:t>
            </a:r>
            <a:endParaRPr lang="tr-TR" dirty="0"/>
          </a:p>
        </p:txBody>
      </p:sp>
      <p:sp>
        <p:nvSpPr>
          <p:cNvPr id="3" name="Alt Başlık 2"/>
          <p:cNvSpPr>
            <a:spLocks noGrp="1"/>
          </p:cNvSpPr>
          <p:nvPr>
            <p:ph idx="1"/>
          </p:nvPr>
        </p:nvSpPr>
        <p:spPr>
          <a:xfrm>
            <a:off x="1484310" y="2009104"/>
            <a:ext cx="10018713" cy="3782097"/>
          </a:xfrm>
        </p:spPr>
        <p:txBody>
          <a:bodyPr>
            <a:normAutofit fontScale="70000" lnSpcReduction="20000"/>
          </a:bodyPr>
          <a:lstStyle/>
          <a:p>
            <a:r>
              <a:rPr lang="tr-TR" sz="2800" dirty="0"/>
              <a:t>Gelir vergisi mükellefleri de </a:t>
            </a:r>
            <a:r>
              <a:rPr lang="tr-TR" sz="2800" b="1" u="sng" dirty="0">
                <a:solidFill>
                  <a:srgbClr val="FF0000"/>
                </a:solidFill>
              </a:rPr>
              <a:t>01.01.2016</a:t>
            </a:r>
            <a:r>
              <a:rPr lang="tr-TR" sz="2800" dirty="0"/>
              <a:t> tarihine kadar “Elektronik Tebligat Talep Bildirimi (Gerçek Kişiler İçin)” </a:t>
            </a:r>
            <a:r>
              <a:rPr lang="tr-TR" sz="2800" dirty="0" err="1"/>
              <a:t>ni</a:t>
            </a:r>
            <a:r>
              <a:rPr lang="tr-TR" sz="2800" dirty="0"/>
              <a:t> (EK:2) </a:t>
            </a:r>
            <a:r>
              <a:rPr lang="tr-TR" sz="2800" dirty="0" smtClean="0"/>
              <a:t>GİB </a:t>
            </a:r>
            <a:r>
              <a:rPr lang="tr-TR" sz="2800" dirty="0"/>
              <a:t>internet vergi dairesinde </a:t>
            </a:r>
            <a:r>
              <a:rPr lang="tr-TR" sz="2800" b="1" u="sng" dirty="0">
                <a:solidFill>
                  <a:srgbClr val="FF0000"/>
                </a:solidFill>
              </a:rPr>
              <a:t>elektronik ortamda doldurmaları </a:t>
            </a:r>
            <a:r>
              <a:rPr lang="tr-TR" sz="2800" dirty="0"/>
              <a:t>ve elektronik tebligat sistemini kullanmaya başlamaları gerekmektedir. GİB İnternet vergi dairesini kullanarak elektronik ortamda bildirimde bulunan gelir vergisi mükelleflerine internet vergi dairesi kullanıcı kodu, parola ve şifresi verilmeyecek olup bu mükellefler sisteme her girişlerinde sistem tarafından </a:t>
            </a:r>
            <a:r>
              <a:rPr lang="tr-TR" sz="2800" b="1" u="sng" dirty="0">
                <a:solidFill>
                  <a:srgbClr val="FF0000"/>
                </a:solidFill>
              </a:rPr>
              <a:t>kimlik doğrulaması yapılmak </a:t>
            </a:r>
            <a:r>
              <a:rPr lang="tr-TR" sz="2800" dirty="0"/>
              <a:t>suretiyle elektronik tebligat sistemini kullanabileceklerdir</a:t>
            </a:r>
            <a:r>
              <a:rPr lang="tr-TR" sz="2800" dirty="0" smtClean="0"/>
              <a:t>.</a:t>
            </a:r>
          </a:p>
          <a:p>
            <a:endParaRPr lang="tr-TR" sz="2800" dirty="0"/>
          </a:p>
          <a:p>
            <a:r>
              <a:rPr lang="tr-TR" sz="2800" dirty="0" smtClean="0"/>
              <a:t> </a:t>
            </a:r>
            <a:r>
              <a:rPr lang="tr-TR" sz="2800" dirty="0"/>
              <a:t>Yeni mükellefiyet tesis ettiren Gelir Vergisi mükellefleri, </a:t>
            </a:r>
            <a:r>
              <a:rPr lang="tr-TR" sz="2800" b="1" u="sng" dirty="0">
                <a:solidFill>
                  <a:srgbClr val="FF0000"/>
                </a:solidFill>
              </a:rPr>
              <a:t>mükellefiyet tesisi sırasında </a:t>
            </a:r>
            <a:r>
              <a:rPr lang="tr-TR" sz="2800" dirty="0"/>
              <a:t>bizzat veya elektronik tebligat sistemi ile ilgili işlemleri yapmaya yönelik özel yetki içeren noterde verilmiş vekâletnameyle yetkili kılınan kişiler aracılığıyla örneği “Elektronik Tebligat Talep Bildirimi (Gerçek Kişiler İçin)”</a:t>
            </a:r>
            <a:r>
              <a:rPr lang="tr-TR" sz="2800" dirty="0" err="1"/>
              <a:t>ni</a:t>
            </a:r>
            <a:r>
              <a:rPr lang="tr-TR" sz="2800" dirty="0"/>
              <a:t> (EK:2) bildirimi doldurarak ilgili vergi dairesine vermek zorundadır.</a:t>
            </a:r>
          </a:p>
        </p:txBody>
      </p:sp>
    </p:spTree>
    <p:extLst>
      <p:ext uri="{BB962C8B-B14F-4D97-AF65-F5344CB8AC3E}">
        <p14:creationId xmlns:p14="http://schemas.microsoft.com/office/powerpoint/2010/main" val="3485140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a:bodyPr>
          <a:lstStyle/>
          <a:p>
            <a:r>
              <a:rPr lang="tr-TR" dirty="0" smtClean="0"/>
              <a:t>Elektronik </a:t>
            </a:r>
            <a:r>
              <a:rPr lang="tr-TR" dirty="0"/>
              <a:t>Tebligat </a:t>
            </a:r>
            <a:r>
              <a:rPr lang="tr-TR" dirty="0" smtClean="0"/>
              <a:t>Adresi nasıl alınacak? </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Elektronik tebligat sistemini kullanmak üzere, Elektronik Tebligat Talep Bildirimi ile bildirimde bulunan mükelleflere vergi dairesince, müracaat anında sistemden üretilecek internet vergi dairesi kullanıcı kodu, parola ve şifreyi ihtiva eden kapalı bir zarf verilecektir</a:t>
            </a:r>
            <a:r>
              <a:rPr lang="tr-TR" sz="2000" dirty="0" smtClean="0"/>
              <a:t>.</a:t>
            </a:r>
          </a:p>
          <a:p>
            <a:r>
              <a:rPr lang="tr-TR" sz="2000" dirty="0" smtClean="0"/>
              <a:t>Kurumlar </a:t>
            </a:r>
            <a:r>
              <a:rPr lang="tr-TR" sz="2000" dirty="0"/>
              <a:t>Vergisi Mükelleflerinden Daha önce internet vergi dairesi kullanıcı kodu ve şifresi olanlar; Daha önce internet vergi dairesi kullanıcı kodu ve şifresi bulunanların (</a:t>
            </a:r>
            <a:r>
              <a:rPr lang="tr-TR" sz="2000" dirty="0" err="1"/>
              <a:t>kdv</a:t>
            </a:r>
            <a:r>
              <a:rPr lang="tr-TR" sz="2000" dirty="0"/>
              <a:t> iade işlemleri ve diğer işlemlerde kullandıkları ) , EK1 formunda yer alan; “Daha önceden </a:t>
            </a:r>
            <a:r>
              <a:rPr lang="tr-TR" sz="2000" b="1" u="sng" dirty="0">
                <a:solidFill>
                  <a:srgbClr val="FF0000"/>
                </a:solidFill>
              </a:rPr>
              <a:t>internet Vergi Dairesi kullanıcı kodu ve şifrem bulunması nedeniyle, şifremi elektronik tebligat alma işlemlerinde de kullanmak istiyorum.” </a:t>
            </a:r>
            <a:r>
              <a:rPr lang="tr-TR" sz="2000" dirty="0"/>
              <a:t>kutucuğu işaretlemeleri durumunda, aynı kullanıcı kodu ve şifreyi elektronik tebligat alma işlemlerinde de kullanmaları mümkün olacaktır.</a:t>
            </a:r>
            <a:endParaRPr lang="tr-TR" sz="2800" dirty="0"/>
          </a:p>
        </p:txBody>
      </p:sp>
    </p:spTree>
    <p:extLst>
      <p:ext uri="{BB962C8B-B14F-4D97-AF65-F5344CB8AC3E}">
        <p14:creationId xmlns:p14="http://schemas.microsoft.com/office/powerpoint/2010/main" val="2654397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181637"/>
          </a:xfrm>
        </p:spPr>
        <p:txBody>
          <a:bodyPr>
            <a:normAutofit fontScale="90000"/>
          </a:bodyPr>
          <a:lstStyle/>
          <a:p>
            <a:r>
              <a:rPr lang="tr-TR" dirty="0" smtClean="0"/>
              <a:t>Elektronik Tebligatın Gönderilmesi ve Muhatabına iletilmesi</a:t>
            </a:r>
            <a:endParaRPr lang="tr-TR" dirty="0"/>
          </a:p>
        </p:txBody>
      </p:sp>
      <p:sp>
        <p:nvSpPr>
          <p:cNvPr id="3" name="Alt Başlık 2"/>
          <p:cNvSpPr>
            <a:spLocks noGrp="1"/>
          </p:cNvSpPr>
          <p:nvPr>
            <p:ph idx="1"/>
          </p:nvPr>
        </p:nvSpPr>
        <p:spPr>
          <a:xfrm>
            <a:off x="1484310" y="2009104"/>
            <a:ext cx="10018713" cy="3782097"/>
          </a:xfrm>
        </p:spPr>
        <p:txBody>
          <a:bodyPr>
            <a:normAutofit/>
          </a:bodyPr>
          <a:lstStyle/>
          <a:p>
            <a:r>
              <a:rPr lang="tr-TR" sz="2000" dirty="0"/>
              <a:t>213 sayılı VUK hükümlerine göre tebliği gereken evrak, </a:t>
            </a:r>
            <a:r>
              <a:rPr lang="tr-TR" sz="2000" b="1" dirty="0">
                <a:solidFill>
                  <a:srgbClr val="FF0000"/>
                </a:solidFill>
              </a:rPr>
              <a:t>İdarece elektronik imza ile imzalanacak </a:t>
            </a:r>
            <a:r>
              <a:rPr lang="tr-TR" sz="2000" dirty="0"/>
              <a:t>ve vergi dairesi adına Başkanlık tarafından tebliğ yapılacak muhatabın elektronik tebligat adresine iletilecektir. Elektronik tebligat sistemine internet vergi dairesi üzerinden erişilecektir. İnternet vergi dairesi kullanıcı kodu, parola ve şifresine sahip olan gerçek ve tüzel kişiler şifreleriyle elektronik tebligat adreslerine ulaşacaklardır. </a:t>
            </a:r>
            <a:endParaRPr lang="tr-TR" sz="2000" dirty="0" smtClean="0"/>
          </a:p>
          <a:p>
            <a:endParaRPr lang="tr-TR" sz="2000" dirty="0"/>
          </a:p>
          <a:p>
            <a:r>
              <a:rPr lang="tr-TR" sz="2000" dirty="0" smtClean="0"/>
              <a:t>İnternet </a:t>
            </a:r>
            <a:r>
              <a:rPr lang="tr-TR" sz="2000" dirty="0"/>
              <a:t>vergi dairesi kullanıcı kodu, parola ve şifresi olmayan gerçek kişiler (GELİR VERGİSİ MÜKELLEFLERİ) ise </a:t>
            </a:r>
            <a:r>
              <a:rPr lang="tr-TR" sz="2000" b="1" u="sng" dirty="0">
                <a:solidFill>
                  <a:srgbClr val="FF0000"/>
                </a:solidFill>
              </a:rPr>
              <a:t>sisteme her girişte yapılan kimlik doğrulaması ile </a:t>
            </a:r>
            <a:r>
              <a:rPr lang="tr-TR" sz="2000" dirty="0"/>
              <a:t>elektronik tebligat adreslerine erişeceklerdir. </a:t>
            </a:r>
            <a:endParaRPr lang="tr-TR" sz="2800" dirty="0"/>
          </a:p>
        </p:txBody>
      </p:sp>
    </p:spTree>
    <p:extLst>
      <p:ext uri="{BB962C8B-B14F-4D97-AF65-F5344CB8AC3E}">
        <p14:creationId xmlns:p14="http://schemas.microsoft.com/office/powerpoint/2010/main" val="6625859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98</TotalTime>
  <Words>1127</Words>
  <Application>Microsoft Office PowerPoint</Application>
  <PresentationFormat>Geniş ekran</PresentationFormat>
  <Paragraphs>54</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Corbel</vt:lpstr>
      <vt:lpstr>Paralaks</vt:lpstr>
      <vt:lpstr>E-Tebligat  456 seri numaralı VUK Genel Tebliği  27/08/2015</vt:lpstr>
      <vt:lpstr>PowerPoint Sunusu</vt:lpstr>
      <vt:lpstr>Yasal Dayanaklar</vt:lpstr>
      <vt:lpstr>Yasal Dayanaklar</vt:lpstr>
      <vt:lpstr>Elektronik Tebligat Kimlere yapılacak?</vt:lpstr>
      <vt:lpstr>Elektronik Tebligat Adresi nasıl alınacak? </vt:lpstr>
      <vt:lpstr>Elektronik Tebligat Adresi nasıl alınacak? </vt:lpstr>
      <vt:lpstr>Elektronik Tebligat Adresi nasıl alınacak? </vt:lpstr>
      <vt:lpstr>Elektronik Tebligatın Gönderilmesi ve Muhatabına iletilmesi</vt:lpstr>
      <vt:lpstr>Elektronik Tebligatın Gönderilmesi ve Muhatabına iletilmesi</vt:lpstr>
      <vt:lpstr>Elektronik Tebligat Sisteminden Çıkış</vt:lpstr>
      <vt:lpstr>Ceza Hükümleri ve Diğer Konular</vt:lpstr>
      <vt:lpstr>Ceza Hükümleri ve Diğer Konular</vt:lpstr>
      <vt:lpstr>Ceza Hükümleri ve Diğer Konular</vt:lpstr>
      <vt:lpstr>E-Yoklama Sistemi</vt:lpstr>
      <vt:lpstr>E-Yoklama Sistemi</vt:lpstr>
      <vt:lpstr>Uygulamanın Başlama Zamanı</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E-Tebligat</dc:title>
  <dc:creator>Burhan Eray</dc:creator>
  <cp:lastModifiedBy>Burhan Eray</cp:lastModifiedBy>
  <cp:revision>9</cp:revision>
  <dcterms:created xsi:type="dcterms:W3CDTF">2015-09-30T11:35:48Z</dcterms:created>
  <dcterms:modified xsi:type="dcterms:W3CDTF">2015-09-30T13:14:15Z</dcterms:modified>
</cp:coreProperties>
</file>