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63"/>
  </p:notesMasterIdLst>
  <p:sldIdLst>
    <p:sldId id="256" r:id="rId2"/>
    <p:sldId id="270" r:id="rId3"/>
    <p:sldId id="273" r:id="rId4"/>
    <p:sldId id="274" r:id="rId5"/>
    <p:sldId id="275" r:id="rId6"/>
    <p:sldId id="279" r:id="rId7"/>
    <p:sldId id="280" r:id="rId8"/>
    <p:sldId id="281" r:id="rId9"/>
    <p:sldId id="282" r:id="rId10"/>
    <p:sldId id="283" r:id="rId11"/>
    <p:sldId id="284" r:id="rId12"/>
    <p:sldId id="285" r:id="rId13"/>
    <p:sldId id="286" r:id="rId14"/>
    <p:sldId id="287" r:id="rId15"/>
    <p:sldId id="289" r:id="rId16"/>
    <p:sldId id="290" r:id="rId17"/>
    <p:sldId id="291" r:id="rId18"/>
    <p:sldId id="292" r:id="rId19"/>
    <p:sldId id="293" r:id="rId20"/>
    <p:sldId id="294" r:id="rId21"/>
    <p:sldId id="295" r:id="rId22"/>
    <p:sldId id="296" r:id="rId23"/>
    <p:sldId id="300" r:id="rId24"/>
    <p:sldId id="301" r:id="rId25"/>
    <p:sldId id="302" r:id="rId26"/>
    <p:sldId id="303" r:id="rId27"/>
    <p:sldId id="311" r:id="rId28"/>
    <p:sldId id="312" r:id="rId29"/>
    <p:sldId id="304" r:id="rId30"/>
    <p:sldId id="305" r:id="rId31"/>
    <p:sldId id="306" r:id="rId32"/>
    <p:sldId id="307" r:id="rId33"/>
    <p:sldId id="316" r:id="rId34"/>
    <p:sldId id="317" r:id="rId35"/>
    <p:sldId id="318" r:id="rId36"/>
    <p:sldId id="319" r:id="rId37"/>
    <p:sldId id="320" r:id="rId38"/>
    <p:sldId id="321" r:id="rId39"/>
    <p:sldId id="322" r:id="rId40"/>
    <p:sldId id="323" r:id="rId41"/>
    <p:sldId id="324" r:id="rId42"/>
    <p:sldId id="325" r:id="rId43"/>
    <p:sldId id="326" r:id="rId44"/>
    <p:sldId id="327" r:id="rId45"/>
    <p:sldId id="328" r:id="rId46"/>
    <p:sldId id="329" r:id="rId47"/>
    <p:sldId id="308" r:id="rId48"/>
    <p:sldId id="309" r:id="rId49"/>
    <p:sldId id="310" r:id="rId50"/>
    <p:sldId id="330" r:id="rId51"/>
    <p:sldId id="331" r:id="rId52"/>
    <p:sldId id="332" r:id="rId53"/>
    <p:sldId id="333" r:id="rId54"/>
    <p:sldId id="334" r:id="rId55"/>
    <p:sldId id="335" r:id="rId56"/>
    <p:sldId id="336" r:id="rId57"/>
    <p:sldId id="337" r:id="rId58"/>
    <p:sldId id="338" r:id="rId59"/>
    <p:sldId id="313" r:id="rId60"/>
    <p:sldId id="314" r:id="rId61"/>
    <p:sldId id="315" r:id="rId6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826839-7EC9-42A8-9664-733E01158211}" type="datetimeFigureOut">
              <a:rPr lang="tr-TR" smtClean="0"/>
              <a:pPr/>
              <a:t>27.2.2016</a:t>
            </a:fld>
            <a:endParaRPr lang="tr-TR"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9B20F4F-8995-439F-80B7-54274E0824C8}" type="slidenum">
              <a:rPr lang="tr-TR" smtClean="0"/>
              <a:pPr/>
              <a:t>‹#›</a:t>
            </a:fld>
            <a:endParaRPr lang="tr-TR" dirty="0"/>
          </a:p>
        </p:txBody>
      </p:sp>
    </p:spTree>
    <p:extLst>
      <p:ext uri="{BB962C8B-B14F-4D97-AF65-F5344CB8AC3E}">
        <p14:creationId xmlns:p14="http://schemas.microsoft.com/office/powerpoint/2010/main" val="714352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a:t>
            </a:fld>
            <a:endParaRPr lang="tr-TR" dirty="0"/>
          </a:p>
        </p:txBody>
      </p:sp>
    </p:spTree>
    <p:extLst>
      <p:ext uri="{BB962C8B-B14F-4D97-AF65-F5344CB8AC3E}">
        <p14:creationId xmlns:p14="http://schemas.microsoft.com/office/powerpoint/2010/main" val="13875175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10</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11</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12</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13</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14</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15</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16</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17</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18</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19</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20</a:t>
            </a:fld>
            <a:endParaRPr lang="tr-TR" dirty="0"/>
          </a:p>
        </p:txBody>
      </p:sp>
    </p:spTree>
    <p:extLst>
      <p:ext uri="{BB962C8B-B14F-4D97-AF65-F5344CB8AC3E}">
        <p14:creationId xmlns:p14="http://schemas.microsoft.com/office/powerpoint/2010/main" val="19257521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21</a:t>
            </a:fld>
            <a:endParaRPr lang="tr-TR" dirty="0"/>
          </a:p>
        </p:txBody>
      </p:sp>
    </p:spTree>
    <p:extLst>
      <p:ext uri="{BB962C8B-B14F-4D97-AF65-F5344CB8AC3E}">
        <p14:creationId xmlns:p14="http://schemas.microsoft.com/office/powerpoint/2010/main" val="32485330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22</a:t>
            </a:fld>
            <a:endParaRPr lang="tr-TR" dirty="0"/>
          </a:p>
        </p:txBody>
      </p:sp>
    </p:spTree>
    <p:extLst>
      <p:ext uri="{BB962C8B-B14F-4D97-AF65-F5344CB8AC3E}">
        <p14:creationId xmlns:p14="http://schemas.microsoft.com/office/powerpoint/2010/main" val="172334171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23</a:t>
            </a:fld>
            <a:endParaRPr lang="tr-TR" dirty="0"/>
          </a:p>
        </p:txBody>
      </p:sp>
    </p:spTree>
    <p:extLst>
      <p:ext uri="{BB962C8B-B14F-4D97-AF65-F5344CB8AC3E}">
        <p14:creationId xmlns:p14="http://schemas.microsoft.com/office/powerpoint/2010/main" val="18319790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24</a:t>
            </a:fld>
            <a:endParaRPr lang="tr-TR" dirty="0"/>
          </a:p>
        </p:txBody>
      </p:sp>
    </p:spTree>
    <p:extLst>
      <p:ext uri="{BB962C8B-B14F-4D97-AF65-F5344CB8AC3E}">
        <p14:creationId xmlns:p14="http://schemas.microsoft.com/office/powerpoint/2010/main" val="31690497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25</a:t>
            </a:fld>
            <a:endParaRPr lang="tr-TR" dirty="0"/>
          </a:p>
        </p:txBody>
      </p:sp>
    </p:spTree>
    <p:extLst>
      <p:ext uri="{BB962C8B-B14F-4D97-AF65-F5344CB8AC3E}">
        <p14:creationId xmlns:p14="http://schemas.microsoft.com/office/powerpoint/2010/main" val="6519595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26</a:t>
            </a:fld>
            <a:endParaRPr lang="tr-TR" dirty="0"/>
          </a:p>
        </p:txBody>
      </p:sp>
    </p:spTree>
    <p:extLst>
      <p:ext uri="{BB962C8B-B14F-4D97-AF65-F5344CB8AC3E}">
        <p14:creationId xmlns:p14="http://schemas.microsoft.com/office/powerpoint/2010/main" val="34660075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27</a:t>
            </a:fld>
            <a:endParaRPr lang="tr-TR" dirty="0"/>
          </a:p>
        </p:txBody>
      </p:sp>
    </p:spTree>
    <p:extLst>
      <p:ext uri="{BB962C8B-B14F-4D97-AF65-F5344CB8AC3E}">
        <p14:creationId xmlns:p14="http://schemas.microsoft.com/office/powerpoint/2010/main" val="39393275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28</a:t>
            </a:fld>
            <a:endParaRPr lang="tr-TR" dirty="0"/>
          </a:p>
        </p:txBody>
      </p:sp>
    </p:spTree>
    <p:extLst>
      <p:ext uri="{BB962C8B-B14F-4D97-AF65-F5344CB8AC3E}">
        <p14:creationId xmlns:p14="http://schemas.microsoft.com/office/powerpoint/2010/main" val="266985091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29</a:t>
            </a:fld>
            <a:endParaRPr lang="tr-TR" dirty="0"/>
          </a:p>
        </p:txBody>
      </p:sp>
    </p:spTree>
    <p:extLst>
      <p:ext uri="{BB962C8B-B14F-4D97-AF65-F5344CB8AC3E}">
        <p14:creationId xmlns:p14="http://schemas.microsoft.com/office/powerpoint/2010/main" val="40428493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30</a:t>
            </a:fld>
            <a:endParaRPr lang="tr-TR" dirty="0"/>
          </a:p>
        </p:txBody>
      </p:sp>
    </p:spTree>
    <p:extLst>
      <p:ext uri="{BB962C8B-B14F-4D97-AF65-F5344CB8AC3E}">
        <p14:creationId xmlns:p14="http://schemas.microsoft.com/office/powerpoint/2010/main" val="277329872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31</a:t>
            </a:fld>
            <a:endParaRPr lang="tr-TR" dirty="0"/>
          </a:p>
        </p:txBody>
      </p:sp>
    </p:spTree>
    <p:extLst>
      <p:ext uri="{BB962C8B-B14F-4D97-AF65-F5344CB8AC3E}">
        <p14:creationId xmlns:p14="http://schemas.microsoft.com/office/powerpoint/2010/main" val="172924725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32</a:t>
            </a:fld>
            <a:endParaRPr lang="tr-TR" dirty="0"/>
          </a:p>
        </p:txBody>
      </p:sp>
    </p:spTree>
    <p:extLst>
      <p:ext uri="{BB962C8B-B14F-4D97-AF65-F5344CB8AC3E}">
        <p14:creationId xmlns:p14="http://schemas.microsoft.com/office/powerpoint/2010/main" val="299860584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33</a:t>
            </a:fld>
            <a:endParaRPr lang="tr-TR" dirty="0"/>
          </a:p>
        </p:txBody>
      </p:sp>
    </p:spTree>
    <p:extLst>
      <p:ext uri="{BB962C8B-B14F-4D97-AF65-F5344CB8AC3E}">
        <p14:creationId xmlns:p14="http://schemas.microsoft.com/office/powerpoint/2010/main" val="290530774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34</a:t>
            </a:fld>
            <a:endParaRPr lang="tr-TR" dirty="0"/>
          </a:p>
        </p:txBody>
      </p:sp>
    </p:spTree>
    <p:extLst>
      <p:ext uri="{BB962C8B-B14F-4D97-AF65-F5344CB8AC3E}">
        <p14:creationId xmlns:p14="http://schemas.microsoft.com/office/powerpoint/2010/main" val="28811368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35</a:t>
            </a:fld>
            <a:endParaRPr lang="tr-TR" dirty="0"/>
          </a:p>
        </p:txBody>
      </p:sp>
    </p:spTree>
    <p:extLst>
      <p:ext uri="{BB962C8B-B14F-4D97-AF65-F5344CB8AC3E}">
        <p14:creationId xmlns:p14="http://schemas.microsoft.com/office/powerpoint/2010/main" val="29298638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36</a:t>
            </a:fld>
            <a:endParaRPr lang="tr-TR" dirty="0"/>
          </a:p>
        </p:txBody>
      </p:sp>
    </p:spTree>
    <p:extLst>
      <p:ext uri="{BB962C8B-B14F-4D97-AF65-F5344CB8AC3E}">
        <p14:creationId xmlns:p14="http://schemas.microsoft.com/office/powerpoint/2010/main" val="382764078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37</a:t>
            </a:fld>
            <a:endParaRPr lang="tr-TR" dirty="0"/>
          </a:p>
        </p:txBody>
      </p:sp>
    </p:spTree>
    <p:extLst>
      <p:ext uri="{BB962C8B-B14F-4D97-AF65-F5344CB8AC3E}">
        <p14:creationId xmlns:p14="http://schemas.microsoft.com/office/powerpoint/2010/main" val="122276374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38</a:t>
            </a:fld>
            <a:endParaRPr lang="tr-TR" dirty="0"/>
          </a:p>
        </p:txBody>
      </p:sp>
    </p:spTree>
    <p:extLst>
      <p:ext uri="{BB962C8B-B14F-4D97-AF65-F5344CB8AC3E}">
        <p14:creationId xmlns:p14="http://schemas.microsoft.com/office/powerpoint/2010/main" val="366290677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39</a:t>
            </a:fld>
            <a:endParaRPr lang="tr-TR" dirty="0"/>
          </a:p>
        </p:txBody>
      </p:sp>
    </p:spTree>
    <p:extLst>
      <p:ext uri="{BB962C8B-B14F-4D97-AF65-F5344CB8AC3E}">
        <p14:creationId xmlns:p14="http://schemas.microsoft.com/office/powerpoint/2010/main" val="162530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40</a:t>
            </a:fld>
            <a:endParaRPr lang="tr-TR" dirty="0"/>
          </a:p>
        </p:txBody>
      </p:sp>
    </p:spTree>
    <p:extLst>
      <p:ext uri="{BB962C8B-B14F-4D97-AF65-F5344CB8AC3E}">
        <p14:creationId xmlns:p14="http://schemas.microsoft.com/office/powerpoint/2010/main" val="325515379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41</a:t>
            </a:fld>
            <a:endParaRPr lang="tr-TR" dirty="0"/>
          </a:p>
        </p:txBody>
      </p:sp>
    </p:spTree>
    <p:extLst>
      <p:ext uri="{BB962C8B-B14F-4D97-AF65-F5344CB8AC3E}">
        <p14:creationId xmlns:p14="http://schemas.microsoft.com/office/powerpoint/2010/main" val="2847319523"/>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42</a:t>
            </a:fld>
            <a:endParaRPr lang="tr-TR" dirty="0"/>
          </a:p>
        </p:txBody>
      </p:sp>
    </p:spTree>
    <p:extLst>
      <p:ext uri="{BB962C8B-B14F-4D97-AF65-F5344CB8AC3E}">
        <p14:creationId xmlns:p14="http://schemas.microsoft.com/office/powerpoint/2010/main" val="136212537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43</a:t>
            </a:fld>
            <a:endParaRPr lang="tr-TR" dirty="0"/>
          </a:p>
        </p:txBody>
      </p:sp>
    </p:spTree>
    <p:extLst>
      <p:ext uri="{BB962C8B-B14F-4D97-AF65-F5344CB8AC3E}">
        <p14:creationId xmlns:p14="http://schemas.microsoft.com/office/powerpoint/2010/main" val="22860584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44</a:t>
            </a:fld>
            <a:endParaRPr lang="tr-TR" dirty="0"/>
          </a:p>
        </p:txBody>
      </p:sp>
    </p:spTree>
    <p:extLst>
      <p:ext uri="{BB962C8B-B14F-4D97-AF65-F5344CB8AC3E}">
        <p14:creationId xmlns:p14="http://schemas.microsoft.com/office/powerpoint/2010/main" val="7875188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45</a:t>
            </a:fld>
            <a:endParaRPr lang="tr-TR" dirty="0"/>
          </a:p>
        </p:txBody>
      </p:sp>
    </p:spTree>
    <p:extLst>
      <p:ext uri="{BB962C8B-B14F-4D97-AF65-F5344CB8AC3E}">
        <p14:creationId xmlns:p14="http://schemas.microsoft.com/office/powerpoint/2010/main" val="54430269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46</a:t>
            </a:fld>
            <a:endParaRPr lang="tr-TR" dirty="0"/>
          </a:p>
        </p:txBody>
      </p:sp>
    </p:spTree>
    <p:extLst>
      <p:ext uri="{BB962C8B-B14F-4D97-AF65-F5344CB8AC3E}">
        <p14:creationId xmlns:p14="http://schemas.microsoft.com/office/powerpoint/2010/main" val="168075076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47</a:t>
            </a:fld>
            <a:endParaRPr lang="tr-TR" dirty="0"/>
          </a:p>
        </p:txBody>
      </p:sp>
    </p:spTree>
    <p:extLst>
      <p:ext uri="{BB962C8B-B14F-4D97-AF65-F5344CB8AC3E}">
        <p14:creationId xmlns:p14="http://schemas.microsoft.com/office/powerpoint/2010/main" val="289026577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48</a:t>
            </a:fld>
            <a:endParaRPr lang="tr-TR" dirty="0"/>
          </a:p>
        </p:txBody>
      </p:sp>
    </p:spTree>
    <p:extLst>
      <p:ext uri="{BB962C8B-B14F-4D97-AF65-F5344CB8AC3E}">
        <p14:creationId xmlns:p14="http://schemas.microsoft.com/office/powerpoint/2010/main" val="38919363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49</a:t>
            </a:fld>
            <a:endParaRPr lang="tr-TR" dirty="0"/>
          </a:p>
        </p:txBody>
      </p:sp>
    </p:spTree>
    <p:extLst>
      <p:ext uri="{BB962C8B-B14F-4D97-AF65-F5344CB8AC3E}">
        <p14:creationId xmlns:p14="http://schemas.microsoft.com/office/powerpoint/2010/main" val="4006820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50</a:t>
            </a:fld>
            <a:endParaRPr lang="tr-TR" dirty="0"/>
          </a:p>
        </p:txBody>
      </p:sp>
    </p:spTree>
    <p:extLst>
      <p:ext uri="{BB962C8B-B14F-4D97-AF65-F5344CB8AC3E}">
        <p14:creationId xmlns:p14="http://schemas.microsoft.com/office/powerpoint/2010/main" val="1936203787"/>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51</a:t>
            </a:fld>
            <a:endParaRPr lang="tr-TR" dirty="0"/>
          </a:p>
        </p:txBody>
      </p:sp>
    </p:spTree>
    <p:extLst>
      <p:ext uri="{BB962C8B-B14F-4D97-AF65-F5344CB8AC3E}">
        <p14:creationId xmlns:p14="http://schemas.microsoft.com/office/powerpoint/2010/main" val="310875151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52</a:t>
            </a:fld>
            <a:endParaRPr lang="tr-TR" dirty="0"/>
          </a:p>
        </p:txBody>
      </p:sp>
    </p:spTree>
    <p:extLst>
      <p:ext uri="{BB962C8B-B14F-4D97-AF65-F5344CB8AC3E}">
        <p14:creationId xmlns:p14="http://schemas.microsoft.com/office/powerpoint/2010/main" val="1015594169"/>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53</a:t>
            </a:fld>
            <a:endParaRPr lang="tr-TR" dirty="0"/>
          </a:p>
        </p:txBody>
      </p:sp>
    </p:spTree>
    <p:extLst>
      <p:ext uri="{BB962C8B-B14F-4D97-AF65-F5344CB8AC3E}">
        <p14:creationId xmlns:p14="http://schemas.microsoft.com/office/powerpoint/2010/main" val="33239439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54</a:t>
            </a:fld>
            <a:endParaRPr lang="tr-TR" dirty="0"/>
          </a:p>
        </p:txBody>
      </p:sp>
    </p:spTree>
    <p:extLst>
      <p:ext uri="{BB962C8B-B14F-4D97-AF65-F5344CB8AC3E}">
        <p14:creationId xmlns:p14="http://schemas.microsoft.com/office/powerpoint/2010/main" val="36942977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55</a:t>
            </a:fld>
            <a:endParaRPr lang="tr-TR" dirty="0"/>
          </a:p>
        </p:txBody>
      </p:sp>
    </p:spTree>
    <p:extLst>
      <p:ext uri="{BB962C8B-B14F-4D97-AF65-F5344CB8AC3E}">
        <p14:creationId xmlns:p14="http://schemas.microsoft.com/office/powerpoint/2010/main" val="3238633832"/>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56</a:t>
            </a:fld>
            <a:endParaRPr lang="tr-TR" dirty="0"/>
          </a:p>
        </p:txBody>
      </p:sp>
    </p:spTree>
    <p:extLst>
      <p:ext uri="{BB962C8B-B14F-4D97-AF65-F5344CB8AC3E}">
        <p14:creationId xmlns:p14="http://schemas.microsoft.com/office/powerpoint/2010/main" val="2897845187"/>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57</a:t>
            </a:fld>
            <a:endParaRPr lang="tr-TR" dirty="0"/>
          </a:p>
        </p:txBody>
      </p:sp>
    </p:spTree>
    <p:extLst>
      <p:ext uri="{BB962C8B-B14F-4D97-AF65-F5344CB8AC3E}">
        <p14:creationId xmlns:p14="http://schemas.microsoft.com/office/powerpoint/2010/main" val="35319514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58</a:t>
            </a:fld>
            <a:endParaRPr lang="tr-TR" dirty="0"/>
          </a:p>
        </p:txBody>
      </p:sp>
    </p:spTree>
    <p:extLst>
      <p:ext uri="{BB962C8B-B14F-4D97-AF65-F5344CB8AC3E}">
        <p14:creationId xmlns:p14="http://schemas.microsoft.com/office/powerpoint/2010/main" val="503617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6</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7</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8</a:t>
            </a:fld>
            <a:endParaRPr lang="tr-TR" dirty="0"/>
          </a:p>
        </p:txBody>
      </p:sp>
    </p:spTree>
    <p:extLst>
      <p:ext uri="{BB962C8B-B14F-4D97-AF65-F5344CB8AC3E}">
        <p14:creationId xmlns:p14="http://schemas.microsoft.com/office/powerpoint/2010/main" val="2318656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10"/>
          </p:nvPr>
        </p:nvSpPr>
        <p:spPr/>
        <p:txBody>
          <a:bodyPr/>
          <a:lstStyle/>
          <a:p>
            <a:fld id="{49B20F4F-8995-439F-80B7-54274E0824C8}" type="slidenum">
              <a:rPr lang="tr-TR" smtClean="0"/>
              <a:pPr/>
              <a:t>9</a:t>
            </a:fld>
            <a:endParaRPr lang="tr-TR" dirty="0"/>
          </a:p>
        </p:txBody>
      </p:sp>
    </p:spTree>
    <p:extLst>
      <p:ext uri="{BB962C8B-B14F-4D97-AF65-F5344CB8AC3E}">
        <p14:creationId xmlns:p14="http://schemas.microsoft.com/office/powerpoint/2010/main" val="23186562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5" name="Footer Placeholder 4"/>
          <p:cNvSpPr>
            <a:spLocks noGrp="1"/>
          </p:cNvSpPr>
          <p:nvPr>
            <p:ph type="ftr" sz="quarter" idx="11"/>
          </p:nvPr>
        </p:nvSpPr>
        <p:spPr/>
        <p:txBody>
          <a:bodyPr/>
          <a:lstStyle/>
          <a:p>
            <a:endParaRPr lang="tr-TR" dirty="0"/>
          </a:p>
        </p:txBody>
      </p:sp>
      <p:sp>
        <p:nvSpPr>
          <p:cNvPr id="6" name="Slide Number Placeholder 5"/>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8" name="Footer Placeholder 7"/>
          <p:cNvSpPr>
            <a:spLocks noGrp="1"/>
          </p:cNvSpPr>
          <p:nvPr>
            <p:ph type="ftr" sz="quarter" idx="11"/>
          </p:nvPr>
        </p:nvSpPr>
        <p:spPr/>
        <p:txBody>
          <a:bodyPr/>
          <a:lstStyle/>
          <a:p>
            <a:endParaRPr lang="tr-TR" dirty="0"/>
          </a:p>
        </p:txBody>
      </p:sp>
      <p:sp>
        <p:nvSpPr>
          <p:cNvPr id="9" name="Slide Number Placeholder 8"/>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4" name="Footer Placeholder 3"/>
          <p:cNvSpPr>
            <a:spLocks noGrp="1"/>
          </p:cNvSpPr>
          <p:nvPr>
            <p:ph type="ftr" sz="quarter" idx="11"/>
          </p:nvPr>
        </p:nvSpPr>
        <p:spPr/>
        <p:txBody>
          <a:bodyPr/>
          <a:lstStyle/>
          <a:p>
            <a:endParaRPr lang="tr-TR" dirty="0"/>
          </a:p>
        </p:txBody>
      </p:sp>
      <p:sp>
        <p:nvSpPr>
          <p:cNvPr id="5" name="Slide Number Placeholder 4"/>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3" name="Footer Placeholder 2"/>
          <p:cNvSpPr>
            <a:spLocks noGrp="1"/>
          </p:cNvSpPr>
          <p:nvPr>
            <p:ph type="ftr" sz="quarter" idx="11"/>
          </p:nvPr>
        </p:nvSpPr>
        <p:spPr/>
        <p:txBody>
          <a:bodyPr/>
          <a:lstStyle/>
          <a:p>
            <a:endParaRPr lang="tr-TR" dirty="0"/>
          </a:p>
        </p:txBody>
      </p:sp>
      <p:sp>
        <p:nvSpPr>
          <p:cNvPr id="4" name="Slide Number Placeholder 3"/>
          <p:cNvSpPr>
            <a:spLocks noGrp="1"/>
          </p:cNvSpPr>
          <p:nvPr>
            <p:ph type="sldNum" sz="quarter" idx="12"/>
          </p:nvPr>
        </p:nvSpPr>
        <p:spPr/>
        <p:txBody>
          <a:bodyPr/>
          <a:lstStyle/>
          <a:p>
            <a:fld id="{AF9252DD-0052-40F6-A971-48E5E6C3FBF5}" type="slidenum">
              <a:rPr lang="tr-TR" smtClean="0"/>
              <a:pPr/>
              <a:t>‹#›</a:t>
            </a:fld>
            <a:endParaRPr lang="tr-T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6" name="Footer Placeholder 5"/>
          <p:cNvSpPr>
            <a:spLocks noGrp="1"/>
          </p:cNvSpPr>
          <p:nvPr>
            <p:ph type="ftr" sz="quarter" idx="11"/>
          </p:nvPr>
        </p:nvSpPr>
        <p:spPr/>
        <p:txBody>
          <a:bodyPr/>
          <a:lstStyle/>
          <a:p>
            <a:endParaRPr lang="tr-TR" dirty="0"/>
          </a:p>
        </p:txBody>
      </p:sp>
      <p:sp>
        <p:nvSpPr>
          <p:cNvPr id="7" name="Slide Number Placeholder 6"/>
          <p:cNvSpPr>
            <a:spLocks noGrp="1"/>
          </p:cNvSpPr>
          <p:nvPr>
            <p:ph type="sldNum" sz="quarter" idx="12"/>
          </p:nvPr>
        </p:nvSpPr>
        <p:spPr/>
        <p:txBody>
          <a:bodyPr/>
          <a:lstStyle/>
          <a:p>
            <a:fld id="{AF9252DD-0052-40F6-A971-48E5E6C3FBF5}" type="slidenum">
              <a:rPr lang="tr-TR" smtClean="0"/>
              <a:pPr/>
              <a:t>‹#›</a:t>
            </a:fld>
            <a:endParaRPr lang="tr-TR" dirty="0"/>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0C1B4B6A-D23A-4431-976A-23D313DD86B0}" type="datetimeFigureOut">
              <a:rPr lang="tr-TR" smtClean="0"/>
              <a:pPr/>
              <a:t>27.2.2016</a:t>
            </a:fld>
            <a:endParaRPr lang="tr-TR" dirty="0"/>
          </a:p>
        </p:txBody>
      </p:sp>
      <p:sp>
        <p:nvSpPr>
          <p:cNvPr id="9" name="Slide Number Placeholder 8"/>
          <p:cNvSpPr>
            <a:spLocks noGrp="1"/>
          </p:cNvSpPr>
          <p:nvPr>
            <p:ph type="sldNum" sz="quarter" idx="11"/>
          </p:nvPr>
        </p:nvSpPr>
        <p:spPr/>
        <p:txBody>
          <a:bodyPr/>
          <a:lstStyle/>
          <a:p>
            <a:fld id="{AF9252DD-0052-40F6-A971-48E5E6C3FBF5}" type="slidenum">
              <a:rPr lang="tr-TR" smtClean="0"/>
              <a:pPr/>
              <a:t>‹#›</a:t>
            </a:fld>
            <a:endParaRPr lang="tr-TR" dirty="0"/>
          </a:p>
        </p:txBody>
      </p:sp>
      <p:sp>
        <p:nvSpPr>
          <p:cNvPr id="10" name="Footer Placeholder 9"/>
          <p:cNvSpPr>
            <a:spLocks noGrp="1"/>
          </p:cNvSpPr>
          <p:nvPr>
            <p:ph type="ftr" sz="quarter" idx="12"/>
          </p:nvPr>
        </p:nvSpPr>
        <p:spPr/>
        <p:txBody>
          <a:bodyPr/>
          <a:lstStyle/>
          <a:p>
            <a:endParaRPr lang="tr-T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F9252DD-0052-40F6-A971-48E5E6C3FBF5}" type="slidenum">
              <a:rPr lang="tr-TR" smtClean="0"/>
              <a:pPr/>
              <a:t>‹#›</a:t>
            </a:fld>
            <a:endParaRPr lang="tr-TR" dirty="0"/>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dirty="0"/>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0C1B4B6A-D23A-4431-976A-23D313DD86B0}" type="datetimeFigureOut">
              <a:rPr lang="tr-TR" smtClean="0"/>
              <a:pPr/>
              <a:t>27.2.2016</a:t>
            </a:fld>
            <a:endParaRPr lang="tr-TR"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ozida.gov.tr/egitim/egitimseti/suregensolunum.htm" TargetMode="External"/><Relationship Id="rId13" Type="http://schemas.openxmlformats.org/officeDocument/2006/relationships/hyperlink" Target="http://www.ozida.gov.tr/egitim/egitimseti/dikkateksikligi.htm" TargetMode="External"/><Relationship Id="rId18" Type="http://schemas.openxmlformats.org/officeDocument/2006/relationships/hyperlink" Target="http://www.ozida.gov.tr/egitim/egitimseti/sizofreni.htm" TargetMode="External"/><Relationship Id="rId3" Type="http://schemas.openxmlformats.org/officeDocument/2006/relationships/hyperlink" Target="http://www.ozida.gov.tr/egitim/egitimseti/suregenmetabolik.htm" TargetMode="External"/><Relationship Id="rId7" Type="http://schemas.openxmlformats.org/officeDocument/2006/relationships/hyperlink" Target="http://www.ozida.gov.tr/egitim/egitimseti/suregenkan.htm" TargetMode="External"/><Relationship Id="rId12" Type="http://schemas.openxmlformats.org/officeDocument/2006/relationships/hyperlink" Target="http://www.ozida.gov.tr/egitim/egitimseti/ruhsal.htm" TargetMode="External"/><Relationship Id="rId17" Type="http://schemas.openxmlformats.org/officeDocument/2006/relationships/hyperlink" Target="http://www.ozida.gov.tr/egitim/egitimseti/duygu.htm" TargetMode="External"/><Relationship Id="rId2" Type="http://schemas.openxmlformats.org/officeDocument/2006/relationships/notesSlide" Target="../notesSlides/notesSlide14.xml"/><Relationship Id="rId16" Type="http://schemas.openxmlformats.org/officeDocument/2006/relationships/hyperlink" Target="http://www.ozida.gov.tr/egitim/egitimseti/kaygi.htm" TargetMode="External"/><Relationship Id="rId1" Type="http://schemas.openxmlformats.org/officeDocument/2006/relationships/slideLayout" Target="../slideLayouts/slideLayout2.xml"/><Relationship Id="rId6" Type="http://schemas.openxmlformats.org/officeDocument/2006/relationships/hyperlink" Target="http://www.ozida.gov.tr/egitim/egitimseti/suregenonkolojik.htm" TargetMode="External"/><Relationship Id="rId11" Type="http://schemas.openxmlformats.org/officeDocument/2006/relationships/hyperlink" Target="http://www.ozida.gov.tr/egitim/egitimseti/zihinsel.htm" TargetMode="External"/><Relationship Id="rId5" Type="http://schemas.openxmlformats.org/officeDocument/2006/relationships/hyperlink" Target="http://www.ozida.gov.tr/egitim/egitimseti/suregennorolojik.htm" TargetMode="External"/><Relationship Id="rId15" Type="http://schemas.openxmlformats.org/officeDocument/2006/relationships/hyperlink" Target="http://www.ozida.gov.tr/egitim/egitimseti/madde.htm" TargetMode="External"/><Relationship Id="rId10" Type="http://schemas.openxmlformats.org/officeDocument/2006/relationships/hyperlink" Target="http://www.ozida.gov.tr/egitim/egitimseti/konusma.htm" TargetMode="External"/><Relationship Id="rId4" Type="http://schemas.openxmlformats.org/officeDocument/2006/relationships/hyperlink" Target="http://www.ozida.gov.tr/egitim/egitimseti/suregenkasiskelet.htm" TargetMode="External"/><Relationship Id="rId9" Type="http://schemas.openxmlformats.org/officeDocument/2006/relationships/hyperlink" Target="http://www.ozida.gov.tr/egitim/egitimseti/suregenkalp.htm" TargetMode="External"/><Relationship Id="rId14" Type="http://schemas.openxmlformats.org/officeDocument/2006/relationships/hyperlink" Target="http://www.ozida.gov.tr/egitim/egitimseti/otistik.htm"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lomaliye.com/2006/06/16/sosyal-sigortalar-ve-genel-saglik-sigortasi-kanunu-5510-sayili-kanun/"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alomaliye.com/2015/01/02/amme-alacaklarinin-tahsil-usulu-hakkinda-kanun-aatuhk-6183-sayili-kanun/"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http://www.alomaliye.com/2007/03/28/mali-tatil-ihdas-edilmesi-hakkinda-kanun-5604-sayili-kanun/" TargetMode="External"/><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www.alomaliye.com/2007/03/28/mali-tatil-ihdas-edilmesi-hakkinda-kanun-5604-sayili-kanun/" TargetMode="External"/><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www.alomaliye.com/2007/03/28/mali-tatil-ihdas-edilmesi-hakkinda-kanun-5604-sayili-kanun/" TargetMode="External"/><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136904" cy="5400600"/>
          </a:xfrm>
        </p:spPr>
        <p:txBody>
          <a:bodyPr anchor="ctr"/>
          <a:lstStyle/>
          <a:p>
            <a:r>
              <a:rPr lang="tr-TR" sz="1800" dirty="0" smtClean="0"/>
              <a:t>7 Nisan 2015  </a:t>
            </a:r>
            <a:r>
              <a:rPr lang="tr-TR" sz="1800" b="1" dirty="0" smtClean="0"/>
              <a:t/>
            </a:r>
            <a:br>
              <a:rPr lang="tr-TR" sz="1800" b="1" dirty="0" smtClean="0"/>
            </a:br>
            <a:r>
              <a:rPr lang="tr-TR" sz="1800" b="1" u="sng" dirty="0" smtClean="0">
                <a:solidFill>
                  <a:srgbClr val="0070C0"/>
                </a:solidFill>
              </a:rPr>
              <a:t>Kanun No. 6637 </a:t>
            </a:r>
            <a:r>
              <a:rPr lang="tr-TR" sz="1800" b="1" dirty="0" smtClean="0">
                <a:solidFill>
                  <a:srgbClr val="0070C0"/>
                </a:solidFill>
              </a:rPr>
              <a:t>                                                                       </a:t>
            </a:r>
            <a:r>
              <a:rPr lang="tr-TR" sz="1800" b="1" u="sng" dirty="0" smtClean="0">
                <a:solidFill>
                  <a:srgbClr val="0070C0"/>
                </a:solidFill>
              </a:rPr>
              <a:t>Kabul Tarihi: 27/03/2015 </a:t>
            </a:r>
            <a:br>
              <a:rPr lang="tr-TR" sz="1800" b="1" u="sng" dirty="0" smtClean="0">
                <a:solidFill>
                  <a:srgbClr val="0070C0"/>
                </a:solidFill>
              </a:rPr>
            </a:br>
            <a:r>
              <a:rPr lang="tr-TR" sz="1800" dirty="0" smtClean="0"/>
              <a:t> BAZI KANUN VE KANUN HÜKMÜNDE KARARNAMELERDE DEĞİŞİKLİK</a:t>
            </a:r>
            <a:br>
              <a:rPr lang="tr-TR" sz="1800" dirty="0" smtClean="0"/>
            </a:br>
            <a:r>
              <a:rPr lang="tr-TR" sz="1800" dirty="0" smtClean="0"/>
              <a:t>YAPILMASINA DAİR KANUN </a:t>
            </a:r>
            <a:r>
              <a:rPr lang="tr-TR" sz="1800" b="1" u="sng" dirty="0" smtClean="0"/>
              <a:t/>
            </a:r>
            <a:br>
              <a:rPr lang="tr-TR" sz="1800" b="1" u="sng" dirty="0" smtClean="0"/>
            </a:br>
            <a:r>
              <a:rPr lang="tr-TR" sz="1800" b="1" u="sng" dirty="0" smtClean="0"/>
              <a:t/>
            </a:r>
            <a:br>
              <a:rPr lang="tr-TR" sz="1800" b="1" u="sng" dirty="0" smtClean="0"/>
            </a:br>
            <a:r>
              <a:rPr lang="tr-TR" sz="1800" dirty="0" smtClean="0"/>
              <a:t>23 Nisan 2015 </a:t>
            </a:r>
            <a:br>
              <a:rPr lang="tr-TR" sz="1800" dirty="0" smtClean="0"/>
            </a:br>
            <a:r>
              <a:rPr lang="tr-TR" sz="1800" b="1" u="sng" dirty="0" smtClean="0">
                <a:solidFill>
                  <a:srgbClr val="0070C0"/>
                </a:solidFill>
              </a:rPr>
              <a:t>Kanun No. 6645</a:t>
            </a:r>
            <a:r>
              <a:rPr lang="tr-TR" sz="1800" b="1" dirty="0" smtClean="0">
                <a:solidFill>
                  <a:srgbClr val="0070C0"/>
                </a:solidFill>
              </a:rPr>
              <a:t>                                                                        </a:t>
            </a:r>
            <a:r>
              <a:rPr lang="tr-TR" sz="1800" b="1" u="sng" dirty="0" smtClean="0">
                <a:solidFill>
                  <a:srgbClr val="0070C0"/>
                </a:solidFill>
              </a:rPr>
              <a:t>Kabul Tarihi: 04/04/2015</a:t>
            </a:r>
            <a:r>
              <a:rPr lang="tr-TR" sz="1800" dirty="0" smtClean="0">
                <a:solidFill>
                  <a:srgbClr val="0070C0"/>
                </a:solidFill>
              </a:rPr>
              <a:t/>
            </a:r>
            <a:br>
              <a:rPr lang="tr-TR" sz="1800" dirty="0" smtClean="0">
                <a:solidFill>
                  <a:srgbClr val="0070C0"/>
                </a:solidFill>
              </a:rPr>
            </a:br>
            <a:r>
              <a:rPr lang="tr-TR" sz="1800" dirty="0" smtClean="0"/>
              <a:t>İŞ SAĞLIĞI VE GÜVENLİĞİ KANUNU İLE BAZI KANUN VE KANUN HÜKMÜNDE KARARNAMELERDE DEĞİŞİKLİK YAPILMASINA DAİR KANUN</a:t>
            </a:r>
            <a:br>
              <a:rPr lang="tr-TR" sz="1800" dirty="0" smtClean="0"/>
            </a:br>
            <a:r>
              <a:rPr lang="tr-TR" sz="1800" dirty="0"/>
              <a:t/>
            </a:r>
            <a:br>
              <a:rPr lang="tr-TR" sz="1800" dirty="0"/>
            </a:br>
            <a:r>
              <a:rPr lang="tr-TR" sz="1800" dirty="0" smtClean="0"/>
              <a:t>01 Ocak  2016 </a:t>
            </a:r>
            <a:r>
              <a:rPr lang="tr-TR" sz="1800" dirty="0"/>
              <a:t/>
            </a:r>
            <a:br>
              <a:rPr lang="tr-TR" sz="1800" dirty="0"/>
            </a:br>
            <a:r>
              <a:rPr lang="tr-TR" sz="1800" b="1" u="sng" dirty="0">
                <a:solidFill>
                  <a:srgbClr val="0070C0"/>
                </a:solidFill>
              </a:rPr>
              <a:t>Kanun No. </a:t>
            </a:r>
            <a:r>
              <a:rPr lang="tr-TR" sz="1800" b="1" u="sng" dirty="0" smtClean="0">
                <a:solidFill>
                  <a:srgbClr val="0070C0"/>
                </a:solidFill>
              </a:rPr>
              <a:t>6655</a:t>
            </a:r>
            <a:r>
              <a:rPr lang="tr-TR" sz="1800" b="1" dirty="0">
                <a:solidFill>
                  <a:srgbClr val="0070C0"/>
                </a:solidFill>
              </a:rPr>
              <a:t>                                                                        </a:t>
            </a:r>
            <a:r>
              <a:rPr lang="tr-TR" sz="1800" b="1" u="sng" dirty="0">
                <a:solidFill>
                  <a:srgbClr val="0070C0"/>
                </a:solidFill>
              </a:rPr>
              <a:t>Kabul Tarihi: </a:t>
            </a:r>
            <a:r>
              <a:rPr lang="tr-TR" sz="1800" b="1" u="sng" dirty="0" smtClean="0">
                <a:solidFill>
                  <a:srgbClr val="0070C0"/>
                </a:solidFill>
              </a:rPr>
              <a:t>25/12/2015</a:t>
            </a:r>
            <a:r>
              <a:rPr lang="tr-TR" sz="1800" dirty="0">
                <a:solidFill>
                  <a:srgbClr val="0070C0"/>
                </a:solidFill>
              </a:rPr>
              <a:t/>
            </a:r>
            <a:br>
              <a:rPr lang="tr-TR" sz="1800" dirty="0">
                <a:solidFill>
                  <a:srgbClr val="0070C0"/>
                </a:solidFill>
              </a:rPr>
            </a:br>
            <a:r>
              <a:rPr lang="tr-TR" sz="1800" dirty="0" smtClean="0"/>
              <a:t>BAZI KANUNLARDA DEĞİŞİKLİK YAPILMASINA DAİR KANUN</a:t>
            </a:r>
            <a:r>
              <a:rPr lang="tr-TR" sz="1800" dirty="0"/>
              <a:t/>
            </a:r>
            <a:br>
              <a:rPr lang="tr-TR" sz="1800" dirty="0"/>
            </a:br>
            <a:r>
              <a:rPr lang="tr-TR" sz="1800" dirty="0" smtClean="0"/>
              <a:t/>
            </a:r>
            <a:br>
              <a:rPr lang="tr-TR" sz="1800" dirty="0" smtClean="0"/>
            </a:br>
            <a:r>
              <a:rPr lang="tr-TR" sz="1800" dirty="0" smtClean="0"/>
              <a:t>27 </a:t>
            </a:r>
            <a:r>
              <a:rPr lang="tr-TR" sz="1800" dirty="0"/>
              <a:t>Ocak  2016 </a:t>
            </a:r>
            <a:br>
              <a:rPr lang="tr-TR" sz="1800" dirty="0"/>
            </a:br>
            <a:r>
              <a:rPr lang="tr-TR" sz="1800" b="1" u="sng" dirty="0">
                <a:solidFill>
                  <a:srgbClr val="0070C0"/>
                </a:solidFill>
              </a:rPr>
              <a:t>Kanun No. </a:t>
            </a:r>
            <a:r>
              <a:rPr lang="tr-TR" sz="1800" b="1" u="sng" dirty="0" smtClean="0">
                <a:solidFill>
                  <a:srgbClr val="0070C0"/>
                </a:solidFill>
              </a:rPr>
              <a:t>6661</a:t>
            </a:r>
            <a:r>
              <a:rPr lang="tr-TR" sz="1800" b="1" dirty="0">
                <a:solidFill>
                  <a:srgbClr val="0070C0"/>
                </a:solidFill>
              </a:rPr>
              <a:t>                                                                        </a:t>
            </a:r>
            <a:r>
              <a:rPr lang="tr-TR" sz="1800" b="1" u="sng" dirty="0">
                <a:solidFill>
                  <a:srgbClr val="0070C0"/>
                </a:solidFill>
              </a:rPr>
              <a:t>Kabul Tarihi: </a:t>
            </a:r>
            <a:r>
              <a:rPr lang="tr-TR" sz="1800" b="1" u="sng" dirty="0" smtClean="0">
                <a:solidFill>
                  <a:srgbClr val="0070C0"/>
                </a:solidFill>
              </a:rPr>
              <a:t>14/01/2016</a:t>
            </a:r>
            <a:r>
              <a:rPr lang="tr-TR" sz="1800" dirty="0">
                <a:solidFill>
                  <a:srgbClr val="0070C0"/>
                </a:solidFill>
              </a:rPr>
              <a:t/>
            </a:r>
            <a:br>
              <a:rPr lang="tr-TR" sz="1800" dirty="0">
                <a:solidFill>
                  <a:srgbClr val="0070C0"/>
                </a:solidFill>
              </a:rPr>
            </a:br>
            <a:r>
              <a:rPr lang="tr-TR" sz="1800" dirty="0" smtClean="0"/>
              <a:t>ASKERLİK KANUNU VE BAZI  KANUNLARDA  DEĞİŞİKLİK YAPILMASINA DAİR KANUN</a:t>
            </a:r>
            <a:endParaRPr lang="tr-TR" sz="1800" dirty="0"/>
          </a:p>
        </p:txBody>
      </p:sp>
      <p:sp>
        <p:nvSpPr>
          <p:cNvPr id="3" name="Subtitle 2"/>
          <p:cNvSpPr>
            <a:spLocks noGrp="1"/>
          </p:cNvSpPr>
          <p:nvPr>
            <p:ph type="subTitle" idx="1"/>
          </p:nvPr>
        </p:nvSpPr>
        <p:spPr>
          <a:xfrm>
            <a:off x="467544" y="6021288"/>
            <a:ext cx="6400800" cy="720080"/>
          </a:xfrm>
        </p:spPr>
        <p:txBody>
          <a:bodyPr>
            <a:normAutofit fontScale="92500" lnSpcReduction="20000"/>
          </a:bodyPr>
          <a:lstStyle/>
          <a:p>
            <a:pPr algn="r"/>
            <a:r>
              <a:rPr lang="tr-TR" sz="2400" b="1" dirty="0" smtClean="0">
                <a:solidFill>
                  <a:srgbClr val="C00000"/>
                </a:solidFill>
              </a:rPr>
              <a:t>Burhan ERAY</a:t>
            </a:r>
          </a:p>
          <a:p>
            <a:pPr algn="r"/>
            <a:r>
              <a:rPr lang="tr-TR" sz="2400" b="1" dirty="0" smtClean="0">
                <a:solidFill>
                  <a:srgbClr val="C00000"/>
                </a:solidFill>
              </a:rPr>
              <a:t>Mali Müşavir</a:t>
            </a:r>
            <a:endParaRPr lang="tr-TR" sz="2400" b="1" dirty="0">
              <a:solidFill>
                <a:srgbClr val="C00000"/>
              </a:solidFill>
            </a:endParaRPr>
          </a:p>
        </p:txBody>
      </p:sp>
    </p:spTree>
    <p:extLst>
      <p:ext uri="{BB962C8B-B14F-4D97-AF65-F5344CB8AC3E}">
        <p14:creationId xmlns:p14="http://schemas.microsoft.com/office/powerpoint/2010/main" val="16478942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err="1" smtClean="0">
                <a:solidFill>
                  <a:srgbClr val="FF0000"/>
                </a:solidFill>
              </a:rPr>
              <a:t>İşkur</a:t>
            </a:r>
            <a:r>
              <a:rPr lang="tr-TR" b="1" dirty="0" smtClean="0">
                <a:solidFill>
                  <a:srgbClr val="FF0000"/>
                </a:solidFill>
              </a:rPr>
              <a:t> İşbaşı Eğitim Teşviki</a:t>
            </a:r>
          </a:p>
          <a:p>
            <a:pPr>
              <a:buNone/>
            </a:pPr>
            <a:r>
              <a:rPr lang="tr-TR" b="1" dirty="0" smtClean="0"/>
              <a:t>MADDE 28 –</a:t>
            </a:r>
            <a:r>
              <a:rPr lang="tr-TR" dirty="0" smtClean="0"/>
              <a:t> </a:t>
            </a:r>
          </a:p>
          <a:p>
            <a:r>
              <a:rPr lang="tr-TR" dirty="0" smtClean="0"/>
              <a:t>“GEÇİCİ MADDE 15 – 18 yaşından büyük, 29 yaşından küçük olanlardan Türkiye İş Kurumu tarafından 31/12/2016 tarihine kadar başlatılan </a:t>
            </a:r>
            <a:r>
              <a:rPr lang="tr-TR" b="1" u="sng" dirty="0" smtClean="0"/>
              <a:t>işbaşı eğitim programlarını </a:t>
            </a:r>
            <a:r>
              <a:rPr lang="tr-TR" dirty="0" smtClean="0"/>
              <a:t>tamamlayanların;</a:t>
            </a:r>
          </a:p>
          <a:p>
            <a:r>
              <a:rPr lang="tr-TR" dirty="0" smtClean="0"/>
              <a:t>a) Programın bitimini müteakip en geç </a:t>
            </a:r>
            <a:r>
              <a:rPr lang="tr-TR" b="1" u="sng" dirty="0" smtClean="0"/>
              <a:t>üç ay içinde </a:t>
            </a:r>
            <a:r>
              <a:rPr lang="tr-TR" dirty="0" smtClean="0"/>
              <a:t>programı </a:t>
            </a:r>
            <a:r>
              <a:rPr lang="tr-TR" b="1" u="sng" dirty="0" smtClean="0"/>
              <a:t>tamamladıkları meslek alanında </a:t>
            </a:r>
            <a:r>
              <a:rPr lang="tr-TR" dirty="0" smtClean="0"/>
              <a:t>özel sektör işverenleri tarafından 5510 sayılı Kanunun 4 üncü maddesinin birinci fıkrasının (a) bendi kapsamında işe alınması ve</a:t>
            </a:r>
          </a:p>
          <a:p>
            <a:r>
              <a:rPr lang="tr-TR" dirty="0" smtClean="0"/>
              <a:t>b) İşe alındıkları yıldan </a:t>
            </a:r>
            <a:r>
              <a:rPr lang="tr-TR" b="1" u="sng" dirty="0" smtClean="0"/>
              <a:t>bir önceki takvim yılında </a:t>
            </a:r>
            <a:r>
              <a:rPr lang="tr-TR" dirty="0" smtClean="0"/>
              <a:t>işyerinden bildirilen aylık prim ve hizmet belgelerindeki sigortalı sayısının </a:t>
            </a:r>
            <a:r>
              <a:rPr lang="tr-TR" b="1" u="sng" dirty="0" smtClean="0"/>
              <a:t>ortalamasına ilave olması</a:t>
            </a:r>
          </a:p>
          <a:p>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err="1">
                <a:solidFill>
                  <a:srgbClr val="FF0000"/>
                </a:solidFill>
              </a:rPr>
              <a:t>İşkur</a:t>
            </a:r>
            <a:r>
              <a:rPr lang="tr-TR" b="1" dirty="0">
                <a:solidFill>
                  <a:srgbClr val="FF0000"/>
                </a:solidFill>
              </a:rPr>
              <a:t> İşbaşı Eğitim Teşviki </a:t>
            </a:r>
            <a:endParaRPr lang="tr-TR" b="1" dirty="0" smtClean="0">
              <a:solidFill>
                <a:srgbClr val="FF0000"/>
              </a:solidFill>
            </a:endParaRPr>
          </a:p>
          <a:p>
            <a:pPr>
              <a:buNone/>
            </a:pPr>
            <a:r>
              <a:rPr lang="tr-TR" b="1" dirty="0" smtClean="0"/>
              <a:t>MADDE 28 –</a:t>
            </a:r>
            <a:r>
              <a:rPr lang="tr-TR" dirty="0" smtClean="0"/>
              <a:t> </a:t>
            </a:r>
          </a:p>
          <a:p>
            <a:r>
              <a:rPr lang="tr-TR" dirty="0" smtClean="0"/>
              <a:t>“GEÇİCİ MADDE 15 –</a:t>
            </a:r>
          </a:p>
          <a:p>
            <a:r>
              <a:rPr lang="tr-TR" dirty="0" smtClean="0"/>
              <a:t>İşe alındıkları işyerinin imalat sanayi sektöründe faaliyet göstermesi hâlinde </a:t>
            </a:r>
            <a:r>
              <a:rPr lang="tr-TR" b="1" dirty="0" smtClean="0"/>
              <a:t>42 ay</a:t>
            </a:r>
            <a:r>
              <a:rPr lang="tr-TR" dirty="0" smtClean="0"/>
              <a:t>, diğer sektörlerde ise </a:t>
            </a:r>
            <a:r>
              <a:rPr lang="tr-TR" b="1" dirty="0" smtClean="0"/>
              <a:t>30 ay </a:t>
            </a:r>
            <a:r>
              <a:rPr lang="tr-TR" dirty="0" smtClean="0"/>
              <a:t>süre ile 5510 sayılı Kanunun 81 inci maddesinin birinci fıkrasının (ı) bendi uygulandıktan sonra kalan sigorta primlerinin işveren hisselerine ait oranına göre ve aynı Kanunun 82 </a:t>
            </a:r>
            <a:r>
              <a:rPr lang="tr-TR" dirty="0" err="1" smtClean="0"/>
              <a:t>nci</a:t>
            </a:r>
            <a:r>
              <a:rPr lang="tr-TR" dirty="0" smtClean="0"/>
              <a:t> maddesi uyarınca belirlenen </a:t>
            </a:r>
            <a:r>
              <a:rPr lang="tr-TR" b="1" u="sng" dirty="0" smtClean="0"/>
              <a:t>prime esas kazanç alt sınırı üzerinden hesaplanan tutar</a:t>
            </a:r>
            <a:r>
              <a:rPr lang="tr-TR" dirty="0" smtClean="0"/>
              <a:t> Fondan karşılanır. </a:t>
            </a:r>
          </a:p>
          <a:p>
            <a:r>
              <a:rPr lang="tr-TR" b="1" dirty="0" smtClean="0"/>
              <a:t>30/06/2015</a:t>
            </a:r>
            <a:r>
              <a:rPr lang="tr-TR" dirty="0" smtClean="0"/>
              <a:t> tarihine kadar başlayan işbaşı eğitim programlarının katılımcıları için bu fıkradaki süreler </a:t>
            </a:r>
            <a:r>
              <a:rPr lang="tr-TR" b="1" dirty="0" smtClean="0"/>
              <a:t>6 ay </a:t>
            </a:r>
            <a:r>
              <a:rPr lang="tr-TR" dirty="0" smtClean="0"/>
              <a:t>artırımlı uygulanır.</a:t>
            </a:r>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smtClean="0">
                <a:solidFill>
                  <a:srgbClr val="FF0000"/>
                </a:solidFill>
              </a:rPr>
              <a:t>Mazeret izinlerine Babalık İzni de eklendi.</a:t>
            </a:r>
          </a:p>
          <a:p>
            <a:r>
              <a:rPr lang="tr-TR" b="1" dirty="0" smtClean="0"/>
              <a:t>MADDE 35 –</a:t>
            </a:r>
            <a:r>
              <a:rPr lang="tr-TR" dirty="0" smtClean="0"/>
              <a:t> </a:t>
            </a:r>
          </a:p>
          <a:p>
            <a:r>
              <a:rPr lang="tr-TR" dirty="0" smtClean="0"/>
              <a:t>Mazeret izni</a:t>
            </a:r>
          </a:p>
          <a:p>
            <a:r>
              <a:rPr lang="tr-TR" dirty="0" smtClean="0"/>
              <a:t>İşçiye; evlenmesi veya evlat edinmesi ya da ana veya babasının, eşinin, kardeşinin, çocuğunun ölümü hâlinde </a:t>
            </a:r>
            <a:r>
              <a:rPr lang="tr-TR" b="1" dirty="0" smtClean="0"/>
              <a:t>üç gün</a:t>
            </a:r>
            <a:r>
              <a:rPr lang="tr-TR" dirty="0" smtClean="0"/>
              <a:t>, eşinin doğum yapması hâlinde ise </a:t>
            </a:r>
            <a:r>
              <a:rPr lang="tr-TR" b="1" dirty="0" smtClean="0"/>
              <a:t>beş gün </a:t>
            </a:r>
            <a:r>
              <a:rPr lang="tr-TR" dirty="0" smtClean="0"/>
              <a:t>ücretli izin verilir.</a:t>
            </a:r>
          </a:p>
          <a:p>
            <a:r>
              <a:rPr lang="tr-TR" dirty="0" smtClean="0"/>
              <a:t>İşçilerin en az % 70 oranında engelli veya </a:t>
            </a:r>
            <a:r>
              <a:rPr lang="tr-TR" b="1" dirty="0" smtClean="0"/>
              <a:t>süreğen</a:t>
            </a:r>
            <a:r>
              <a:rPr lang="tr-TR" dirty="0" smtClean="0"/>
              <a:t> hastalığı olan çocuğunun tedavisinde, hastalık raporuna dayalı olarak ve çalışan ebeveynden sadece biri tarafından kullanılması kaydıyla, bir yıl içinde toptan veya bölümler hâlinde </a:t>
            </a:r>
            <a:r>
              <a:rPr lang="tr-TR" b="1" dirty="0" smtClean="0"/>
              <a:t>on güne </a:t>
            </a:r>
            <a:r>
              <a:rPr lang="tr-TR" dirty="0" smtClean="0"/>
              <a:t>kadar ücretli izin verilir.”</a:t>
            </a:r>
            <a:endParaRPr lang="tr-TR"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r>
              <a:rPr lang="tr-TR" b="1" dirty="0" smtClean="0"/>
              <a:t>Süreğen Hastalıklar</a:t>
            </a:r>
            <a:endParaRPr lang="tr-TR" dirty="0" smtClean="0"/>
          </a:p>
          <a:p>
            <a:r>
              <a:rPr lang="tr-TR" b="1" dirty="0" smtClean="0"/>
              <a:t>Süreğen hastalıklar doğuştan veya sonradan herhangi bir nedenle oluşan, bireyin sürekli bakım ve tedavisini gerektiren ve hastalığı nedeniyle eğitim, mesleki ve sosyal uyumun olumsuz etkilendiği durumlardır.</a:t>
            </a:r>
            <a:endParaRPr lang="tr-TR"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fontScale="77500" lnSpcReduction="20000"/>
          </a:bodyPr>
          <a:lstStyle/>
          <a:p>
            <a:r>
              <a:rPr lang="tr-TR" b="1" dirty="0" smtClean="0"/>
              <a:t>Süreğen Hastalıklar</a:t>
            </a:r>
            <a:endParaRPr lang="tr-TR" dirty="0" smtClean="0"/>
          </a:p>
          <a:p>
            <a:r>
              <a:rPr lang="tr-TR" b="1" dirty="0" smtClean="0"/>
              <a:t>         </a:t>
            </a:r>
            <a:r>
              <a:rPr lang="tr-TR" b="1" dirty="0" err="1" smtClean="0">
                <a:hlinkClick r:id="rId3"/>
              </a:rPr>
              <a:t>Metabolik</a:t>
            </a:r>
            <a:r>
              <a:rPr lang="tr-TR" b="1" dirty="0" smtClean="0">
                <a:hlinkClick r:id="rId3"/>
              </a:rPr>
              <a:t> Hastalıklar</a:t>
            </a:r>
            <a:endParaRPr lang="tr-TR" dirty="0" smtClean="0"/>
          </a:p>
          <a:p>
            <a:r>
              <a:rPr lang="tr-TR" b="1" dirty="0" smtClean="0"/>
              <a:t>         </a:t>
            </a:r>
            <a:r>
              <a:rPr lang="tr-TR" b="1" dirty="0" smtClean="0">
                <a:hlinkClick r:id="rId4"/>
              </a:rPr>
              <a:t>Kas İskelet Hastalıkları</a:t>
            </a:r>
            <a:endParaRPr lang="tr-TR" dirty="0" smtClean="0"/>
          </a:p>
          <a:p>
            <a:r>
              <a:rPr lang="tr-TR" b="1" dirty="0" smtClean="0"/>
              <a:t>         </a:t>
            </a:r>
            <a:r>
              <a:rPr lang="tr-TR" b="1" dirty="0" smtClean="0">
                <a:hlinkClick r:id="rId5"/>
              </a:rPr>
              <a:t>Nörolojik Hastalıklar</a:t>
            </a:r>
            <a:endParaRPr lang="tr-TR" dirty="0" smtClean="0"/>
          </a:p>
          <a:p>
            <a:r>
              <a:rPr lang="tr-TR" b="1" dirty="0" smtClean="0"/>
              <a:t>         </a:t>
            </a:r>
            <a:r>
              <a:rPr lang="tr-TR" b="1" dirty="0" smtClean="0">
                <a:hlinkClick r:id="rId6"/>
              </a:rPr>
              <a:t>Onkolojik Hastalıklar</a:t>
            </a:r>
            <a:endParaRPr lang="tr-TR" dirty="0" smtClean="0"/>
          </a:p>
          <a:p>
            <a:r>
              <a:rPr lang="tr-TR" b="1" dirty="0" smtClean="0"/>
              <a:t>         </a:t>
            </a:r>
            <a:r>
              <a:rPr lang="tr-TR" b="1" dirty="0" smtClean="0">
                <a:hlinkClick r:id="rId7"/>
              </a:rPr>
              <a:t>Kan Hastalıkları</a:t>
            </a:r>
            <a:endParaRPr lang="tr-TR" dirty="0" smtClean="0"/>
          </a:p>
          <a:p>
            <a:r>
              <a:rPr lang="tr-TR" b="1" dirty="0" smtClean="0"/>
              <a:t>         </a:t>
            </a:r>
            <a:r>
              <a:rPr lang="tr-TR" b="1" dirty="0" smtClean="0">
                <a:hlinkClick r:id="rId8"/>
              </a:rPr>
              <a:t>Solunum Hastalıkları</a:t>
            </a:r>
            <a:endParaRPr lang="tr-TR" dirty="0" smtClean="0"/>
          </a:p>
          <a:p>
            <a:r>
              <a:rPr lang="tr-TR" b="1" dirty="0" smtClean="0"/>
              <a:t>         </a:t>
            </a:r>
            <a:r>
              <a:rPr lang="tr-TR" b="1" dirty="0" smtClean="0">
                <a:hlinkClick r:id="rId9"/>
              </a:rPr>
              <a:t>Kalp Hastalıkları</a:t>
            </a:r>
            <a:endParaRPr lang="tr-TR" dirty="0" smtClean="0"/>
          </a:p>
          <a:p>
            <a:r>
              <a:rPr lang="tr-TR" b="1" dirty="0" smtClean="0"/>
              <a:t>         </a:t>
            </a:r>
            <a:r>
              <a:rPr lang="tr-TR" b="1" dirty="0" smtClean="0">
                <a:hlinkClick r:id="rId10"/>
              </a:rPr>
              <a:t>Dil ve Konuşma Özürlü Birey ve Ailelerine Yönelik Eğitim Seti</a:t>
            </a:r>
            <a:endParaRPr lang="tr-TR" dirty="0" smtClean="0"/>
          </a:p>
          <a:p>
            <a:r>
              <a:rPr lang="tr-TR" b="1" dirty="0" smtClean="0"/>
              <a:t>         </a:t>
            </a:r>
            <a:r>
              <a:rPr lang="tr-TR" b="1" dirty="0" smtClean="0">
                <a:hlinkClick r:id="rId11"/>
              </a:rPr>
              <a:t>Zihinsel Engelli Çocuklar için Aile Eğitim Seti</a:t>
            </a:r>
            <a:endParaRPr lang="tr-TR" dirty="0" smtClean="0"/>
          </a:p>
          <a:p>
            <a:r>
              <a:rPr lang="tr-TR" b="1" dirty="0" smtClean="0"/>
              <a:t>         </a:t>
            </a:r>
            <a:r>
              <a:rPr lang="tr-TR" b="1" dirty="0" smtClean="0">
                <a:hlinkClick r:id="rId12"/>
              </a:rPr>
              <a:t>Ruhsal ve Duygusal Özürlüler Çocuklar için Aile Eğitim Seti</a:t>
            </a:r>
            <a:endParaRPr lang="tr-TR" dirty="0" smtClean="0"/>
          </a:p>
          <a:p>
            <a:r>
              <a:rPr lang="tr-TR" b="1" dirty="0" smtClean="0"/>
              <a:t>         </a:t>
            </a:r>
            <a:r>
              <a:rPr lang="tr-TR" b="1" dirty="0" smtClean="0">
                <a:hlinkClick r:id="rId13"/>
              </a:rPr>
              <a:t>Dikkat Eksikliği Ve </a:t>
            </a:r>
            <a:r>
              <a:rPr lang="tr-TR" b="1" dirty="0" err="1" smtClean="0">
                <a:hlinkClick r:id="rId13"/>
              </a:rPr>
              <a:t>Hiperaktivite</a:t>
            </a:r>
            <a:r>
              <a:rPr lang="tr-TR" b="1" dirty="0" smtClean="0">
                <a:hlinkClick r:id="rId13"/>
              </a:rPr>
              <a:t> (Aşırı Hareketlilik) Bozukluğu (DEHB)</a:t>
            </a:r>
            <a:endParaRPr lang="tr-TR" dirty="0" smtClean="0"/>
          </a:p>
          <a:p>
            <a:r>
              <a:rPr lang="tr-TR" b="1" dirty="0" smtClean="0"/>
              <a:t>         </a:t>
            </a:r>
            <a:r>
              <a:rPr lang="tr-TR" b="1" dirty="0" smtClean="0">
                <a:hlinkClick r:id="rId14"/>
              </a:rPr>
              <a:t>Otizm</a:t>
            </a:r>
            <a:endParaRPr lang="tr-TR" dirty="0" smtClean="0"/>
          </a:p>
          <a:p>
            <a:r>
              <a:rPr lang="tr-TR" b="1" dirty="0" smtClean="0"/>
              <a:t>         </a:t>
            </a:r>
            <a:r>
              <a:rPr lang="tr-TR" b="1" dirty="0" smtClean="0">
                <a:hlinkClick r:id="rId15"/>
              </a:rPr>
              <a:t>Madde Bağımlılığı</a:t>
            </a:r>
            <a:endParaRPr lang="tr-TR" dirty="0" smtClean="0"/>
          </a:p>
          <a:p>
            <a:r>
              <a:rPr lang="tr-TR" b="1" dirty="0" smtClean="0"/>
              <a:t>         </a:t>
            </a:r>
            <a:r>
              <a:rPr lang="tr-TR" b="1" dirty="0" smtClean="0">
                <a:hlinkClick r:id="rId16"/>
              </a:rPr>
              <a:t>Kaygı Bozukluğu</a:t>
            </a:r>
            <a:endParaRPr lang="tr-TR" dirty="0" smtClean="0"/>
          </a:p>
          <a:p>
            <a:r>
              <a:rPr lang="tr-TR" b="1" dirty="0" smtClean="0"/>
              <a:t>         </a:t>
            </a:r>
            <a:r>
              <a:rPr lang="tr-TR" b="1" dirty="0" smtClean="0">
                <a:hlinkClick r:id="rId17"/>
              </a:rPr>
              <a:t>Duygu Durum Bozuklukları</a:t>
            </a:r>
            <a:endParaRPr lang="tr-TR" dirty="0" smtClean="0"/>
          </a:p>
          <a:p>
            <a:r>
              <a:rPr lang="tr-TR" b="1" dirty="0" smtClean="0"/>
              <a:t>         </a:t>
            </a:r>
            <a:r>
              <a:rPr lang="tr-TR" b="1" dirty="0" smtClean="0">
                <a:hlinkClick r:id="rId18"/>
              </a:rPr>
              <a:t>Şizofreni</a:t>
            </a:r>
            <a:endParaRPr lang="tr-TR"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err="1" smtClean="0">
                <a:solidFill>
                  <a:srgbClr val="FF0000"/>
                </a:solidFill>
              </a:rPr>
              <a:t>Bağkur</a:t>
            </a:r>
            <a:r>
              <a:rPr lang="tr-TR" b="1" dirty="0" smtClean="0">
                <a:solidFill>
                  <a:srgbClr val="FF0000"/>
                </a:solidFill>
              </a:rPr>
              <a:t> primi sigortalı çalışanların priminden az olabilecek. </a:t>
            </a:r>
          </a:p>
          <a:p>
            <a:r>
              <a:rPr lang="tr-TR" b="1" dirty="0" smtClean="0"/>
              <a:t>MADDE 46 –    </a:t>
            </a:r>
            <a:r>
              <a:rPr lang="tr-TR" b="1" dirty="0" smtClean="0">
                <a:solidFill>
                  <a:srgbClr val="0070C0"/>
                </a:solidFill>
              </a:rPr>
              <a:t> (1.10.2008 tarihinden geçerli olmak üzere)</a:t>
            </a:r>
          </a:p>
          <a:p>
            <a:r>
              <a:rPr lang="tr-TR" dirty="0" smtClean="0"/>
              <a:t>5510 sayılı Kanunun 80 inci maddesinin ikinci fıkrasının (b) bendi yürürlükten kaldırılmıştır.</a:t>
            </a:r>
          </a:p>
          <a:p>
            <a:endParaRPr lang="tr-TR" dirty="0" smtClean="0"/>
          </a:p>
          <a:p>
            <a:r>
              <a:rPr lang="tr-TR" sz="2000" dirty="0" smtClean="0"/>
              <a:t>b) Sigortalı aynı zamanda </a:t>
            </a:r>
            <a:r>
              <a:rPr lang="tr-TR" sz="2000" b="1" dirty="0" smtClean="0">
                <a:solidFill>
                  <a:srgbClr val="0070C0"/>
                </a:solidFill>
              </a:rPr>
              <a:t>işveren ise aylık prime esas kazancı, çalıştırdığı sigortalıların prime esas günlük kazancının en yükseğinin otuz katından az olamaz. </a:t>
            </a:r>
            <a:r>
              <a:rPr lang="tr-TR" sz="2000" dirty="0" smtClean="0"/>
              <a:t>Aylık prime esas kazancı, çalıştırdığı sigortalının otuz günlük prime esas kazancından düşük olduğu tespit edilen sigortalıların aylık prime esas kazançları, tespit edilen kazanç düzeyine çıkartılarak aradaki farkın primi, 89 uncu madde hükümlerine göre gecikme cezası ve gecikme zammı uygulanmak suretiyle tahsil edilir. </a:t>
            </a:r>
          </a:p>
          <a:p>
            <a:endParaRPr lang="tr-TR"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smtClean="0">
                <a:solidFill>
                  <a:srgbClr val="FF0000"/>
                </a:solidFill>
              </a:rPr>
              <a:t>12 aydan fazla </a:t>
            </a:r>
            <a:r>
              <a:rPr lang="tr-TR" b="1" dirty="0" err="1" smtClean="0">
                <a:solidFill>
                  <a:srgbClr val="FF0000"/>
                </a:solidFill>
              </a:rPr>
              <a:t>Bağkur</a:t>
            </a:r>
            <a:r>
              <a:rPr lang="tr-TR" b="1" dirty="0" smtClean="0">
                <a:solidFill>
                  <a:srgbClr val="FF0000"/>
                </a:solidFill>
              </a:rPr>
              <a:t> borçları siliniyor. </a:t>
            </a:r>
          </a:p>
          <a:p>
            <a:r>
              <a:rPr lang="tr-TR" b="1" dirty="0" smtClean="0"/>
              <a:t>MADDE 56 –</a:t>
            </a:r>
            <a:endParaRPr lang="tr-TR" dirty="0" smtClean="0"/>
          </a:p>
          <a:p>
            <a:r>
              <a:rPr lang="tr-TR" dirty="0" smtClean="0"/>
              <a:t>Kendi adına ve hesabına bağımsız çalışanlarla tarımda kendi adına ve hesabına bağımsız çalışanlardan, Kuruma kayıt ve tescilleri yapıldığı hâlde, bu maddenin yayımlandığı ayın sonu itibarıyla 12 ay ve daha fazla süreye ilişkin prim borcu bulunanların, bu sürelere ilişkin prim borçlarını, bu maddenin yürürlüğe girdiği tarihi takip eden ay başından itibaren </a:t>
            </a:r>
            <a:r>
              <a:rPr lang="tr-TR" b="1" u="sng" dirty="0" smtClean="0"/>
              <a:t>üç ay içinde ödememeleri</a:t>
            </a:r>
            <a:r>
              <a:rPr lang="tr-TR" dirty="0" smtClean="0"/>
              <a:t> veya ilgili kanunları uyarınca </a:t>
            </a:r>
            <a:r>
              <a:rPr lang="tr-TR" b="1" dirty="0" smtClean="0"/>
              <a:t>yapılandırmamaları hâlinde</a:t>
            </a:r>
            <a:r>
              <a:rPr lang="tr-TR" dirty="0" smtClean="0"/>
              <a:t>, prim ödemesi bulunan sigortalıların daha önce ödedikleri primlerin tam olarak karşıladığı ayın sonu itibarıyla, </a:t>
            </a:r>
            <a:r>
              <a:rPr lang="tr-TR" b="1" u="sng" dirty="0" smtClean="0"/>
              <a:t>prim ödemesi bulunmayan sigortalıların ise tescil tarihi itibarıyla sigortalılığı durdurulur.</a:t>
            </a:r>
            <a:endParaRPr lang="tr-TR" b="1" u="sng"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smtClean="0">
                <a:solidFill>
                  <a:srgbClr val="FF0000"/>
                </a:solidFill>
              </a:rPr>
              <a:t>12 aydan fazla </a:t>
            </a:r>
            <a:r>
              <a:rPr lang="tr-TR" b="1" dirty="0" err="1" smtClean="0">
                <a:solidFill>
                  <a:srgbClr val="FF0000"/>
                </a:solidFill>
              </a:rPr>
              <a:t>Bağkur</a:t>
            </a:r>
            <a:r>
              <a:rPr lang="tr-TR" b="1" dirty="0" smtClean="0">
                <a:solidFill>
                  <a:srgbClr val="FF0000"/>
                </a:solidFill>
              </a:rPr>
              <a:t> borçları siliniyor. </a:t>
            </a:r>
          </a:p>
          <a:p>
            <a:r>
              <a:rPr lang="tr-TR" b="1" dirty="0" smtClean="0"/>
              <a:t>MADDE 56 –</a:t>
            </a:r>
            <a:endParaRPr lang="tr-TR" dirty="0" smtClean="0"/>
          </a:p>
          <a:p>
            <a:r>
              <a:rPr lang="tr-TR" dirty="0" smtClean="0"/>
              <a:t>Durdurulan süreler sigortalılık süresi olarak değerlendirilmez ve bu sürelere ilişkin Kurum alacakları takip edilmeyerek bunlara Kurum alacakları arasında yer verilmez. </a:t>
            </a:r>
          </a:p>
          <a:p>
            <a:r>
              <a:rPr lang="tr-TR" dirty="0" smtClean="0"/>
              <a:t>Sigortalılıkları durdurulanlardan bu Kanunun 4 üncü maddesinin birinci fıkrasının (b) bendi kapsamında çalışmaya devam edenlerin sigortalılıkları bu maddenin yayım tarihini takip eden ay başı itibarıyla (</a:t>
            </a:r>
            <a:r>
              <a:rPr lang="tr-TR" b="1" dirty="0" smtClean="0">
                <a:solidFill>
                  <a:srgbClr val="0070C0"/>
                </a:solidFill>
              </a:rPr>
              <a:t>1 Mayıs 2015</a:t>
            </a:r>
            <a:r>
              <a:rPr lang="tr-TR" dirty="0" smtClean="0"/>
              <a:t>) yeniden başlatılır. </a:t>
            </a:r>
            <a:endParaRPr lang="tr-TR" b="1" u="sng"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lnSpcReduction="10000"/>
          </a:bodyPr>
          <a:lstStyle/>
          <a:p>
            <a:pPr>
              <a:buNone/>
            </a:pPr>
            <a:r>
              <a:rPr lang="tr-TR" b="1" dirty="0" smtClean="0">
                <a:solidFill>
                  <a:srgbClr val="FF0000"/>
                </a:solidFill>
              </a:rPr>
              <a:t>Talep halinde yeniden borçlanma yapılabiliyor.</a:t>
            </a:r>
          </a:p>
          <a:p>
            <a:r>
              <a:rPr lang="tr-TR" b="1" dirty="0" smtClean="0"/>
              <a:t>MADDE 56 –</a:t>
            </a:r>
            <a:endParaRPr lang="tr-TR" dirty="0" smtClean="0"/>
          </a:p>
          <a:p>
            <a:r>
              <a:rPr lang="tr-TR" dirty="0" smtClean="0"/>
              <a:t>Ancak, daha sonra sigortalı ya da hak sahipleri tarafından talep edilmesi hâlinde</a:t>
            </a:r>
            <a:r>
              <a:rPr lang="tr-TR" b="1" u="sng" dirty="0" smtClean="0"/>
              <a:t> durdurulan sigortalılık sürelerinin tamamı, </a:t>
            </a:r>
            <a:r>
              <a:rPr lang="tr-TR" dirty="0" smtClean="0"/>
              <a:t>talep tarihinde 80 inci md 2. fıkrasına göre belirlenecek pek tutarı üzerinden borç tutarı hesaplanarak ihya edilir. Hesaplanan borç tutarının tamamını, </a:t>
            </a:r>
            <a:r>
              <a:rPr lang="tr-TR" b="1" dirty="0" smtClean="0"/>
              <a:t>borcun tebliğ tarihinden itibaren üç ay içinde </a:t>
            </a:r>
            <a:r>
              <a:rPr lang="tr-TR" dirty="0" smtClean="0"/>
              <a:t>ödedikleri takdirde, bu süreler sigortalılık süresi olarak değerlendirilir. Tebliğ edilen borç tutarının bu süre içinde </a:t>
            </a:r>
            <a:r>
              <a:rPr lang="tr-TR" u="sng" dirty="0" smtClean="0"/>
              <a:t>tamamen ödenmemesi hâlinde bu süreler sigortalılık süresi olarak değerlendirilmez </a:t>
            </a:r>
            <a:r>
              <a:rPr lang="tr-TR" dirty="0" smtClean="0"/>
              <a:t>ve bu madde kapsamında ödenmiş olan tutarlar ilgilinin prim ve prime ilişkin borcunun bulunmaması kaydıyla faizsiz olarak iade edilir. İhya edilerek kazanılan hizmet süreleri borcun ödendiği tarihten itibaren geçerli sayılır.</a:t>
            </a:r>
            <a:endParaRPr lang="tr-TR" b="1" u="sng"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err="1" smtClean="0">
                <a:solidFill>
                  <a:srgbClr val="FF0000"/>
                </a:solidFill>
              </a:rPr>
              <a:t>Bağkur</a:t>
            </a:r>
            <a:r>
              <a:rPr lang="tr-TR" b="1" dirty="0" smtClean="0">
                <a:solidFill>
                  <a:srgbClr val="FF0000"/>
                </a:solidFill>
              </a:rPr>
              <a:t> ödenmeyen süreler için GSS primi istenmeyecek. </a:t>
            </a:r>
          </a:p>
          <a:p>
            <a:r>
              <a:rPr lang="tr-TR" b="1" dirty="0" smtClean="0"/>
              <a:t>MADDE 56 –</a:t>
            </a:r>
            <a:endParaRPr lang="tr-TR" dirty="0" smtClean="0"/>
          </a:p>
          <a:p>
            <a:r>
              <a:rPr lang="tr-TR" dirty="0" smtClean="0"/>
              <a:t>Birinci fıkraya göre sigortalılıkları durdurulanlar ile bunların bakmakla yükümlü olduğu kişiler hakkında 1/1/2012 tarihinden bu maddenin yürürlük tarihine kadar durdurulan süreler için </a:t>
            </a:r>
            <a:r>
              <a:rPr lang="tr-TR" b="1" dirty="0" smtClean="0"/>
              <a:t>genel sağlık sigortası hükümleri uygulanmaz.</a:t>
            </a:r>
            <a:endParaRPr lang="tr-TR" b="1" u="sng"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6637 </a:t>
            </a:r>
            <a:r>
              <a:rPr lang="tr-TR" sz="2000" b="1" dirty="0" smtClean="0">
                <a:solidFill>
                  <a:srgbClr val="0070C0"/>
                </a:solidFill>
              </a:rPr>
              <a:t>                                        </a:t>
            </a:r>
            <a:r>
              <a:rPr lang="tr-TR" sz="2000" b="1" u="sng" dirty="0" smtClean="0">
                <a:solidFill>
                  <a:srgbClr val="0070C0"/>
                </a:solidFill>
              </a:rPr>
              <a:t>Kabul Tarihi: 27/03/2015</a:t>
            </a:r>
            <a:endParaRPr lang="tr-TR" sz="2000" b="1" dirty="0"/>
          </a:p>
        </p:txBody>
      </p:sp>
      <p:sp>
        <p:nvSpPr>
          <p:cNvPr id="3" name="Content Placeholder 2"/>
          <p:cNvSpPr>
            <a:spLocks noGrp="1"/>
          </p:cNvSpPr>
          <p:nvPr>
            <p:ph idx="1"/>
          </p:nvPr>
        </p:nvSpPr>
        <p:spPr/>
        <p:txBody>
          <a:bodyPr>
            <a:normAutofit/>
          </a:bodyPr>
          <a:lstStyle/>
          <a:p>
            <a:r>
              <a:rPr lang="tr-TR" b="1" dirty="0" smtClean="0">
                <a:solidFill>
                  <a:srgbClr val="FF0000"/>
                </a:solidFill>
              </a:rPr>
              <a:t>NAKİT Sermaye Artışlarına Teşvik /Yürürlük  01.07.2015</a:t>
            </a:r>
          </a:p>
          <a:p>
            <a:r>
              <a:rPr lang="tr-TR" b="1" dirty="0" smtClean="0"/>
              <a:t>Madde 8- </a:t>
            </a:r>
            <a:endParaRPr lang="tr-TR" dirty="0" smtClean="0"/>
          </a:p>
          <a:p>
            <a:pPr algn="just"/>
            <a:r>
              <a:rPr lang="tr-TR" dirty="0" smtClean="0"/>
              <a:t>"ı) Finans, bankacılık ve sigortacılık sektörlerinde faaliyet gösteren kurumlar ile kamu iktisadi teşebbüsleri hariç olmak üzere sermaye şirketlerinin ilgili hesap dönemi içinde, ticaret siciline tescil edilmiş olan ödenmiş veya çıkarılmış sermaye tutarlarındaki </a:t>
            </a:r>
            <a:r>
              <a:rPr lang="tr-TR" b="1" u="sng" dirty="0" smtClean="0"/>
              <a:t>nakdi</a:t>
            </a:r>
            <a:r>
              <a:rPr lang="tr-TR" dirty="0" smtClean="0"/>
              <a:t> sermaye artışları veya yeni kurulan sermaye şirketlerinde ödenmiş sermayenin </a:t>
            </a:r>
            <a:r>
              <a:rPr lang="tr-TR" b="1" u="sng" dirty="0" smtClean="0"/>
              <a:t>nakit olarak </a:t>
            </a:r>
            <a:r>
              <a:rPr lang="tr-TR" dirty="0" smtClean="0"/>
              <a:t>karşılanan kısmı üzerinden TCMB tarafından indirimden yararlanılan yıl için en son açıklanan "Bankalarca açılan TL cinsinden ticari kredilere uygulanan ağırlıklı yıllık ortalama faiz oranı" dikkate alınarak, ilgili hesap döneminin sonuna kadar hesaplanan tutarın %50'si.</a:t>
            </a:r>
            <a:endParaRPr lang="tr-TR" dirty="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6655 </a:t>
            </a:r>
            <a:r>
              <a:rPr lang="tr-TR" sz="2000" b="1" dirty="0" smtClean="0">
                <a:solidFill>
                  <a:srgbClr val="0070C0"/>
                </a:solidFill>
              </a:rPr>
              <a:t>                                        </a:t>
            </a:r>
            <a:r>
              <a:rPr lang="tr-TR" sz="2000" b="1" u="sng" dirty="0" smtClean="0">
                <a:solidFill>
                  <a:srgbClr val="0070C0"/>
                </a:solidFill>
              </a:rPr>
              <a:t>Kabul Tarihi: 25/12/2015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r>
              <a:rPr lang="tr-TR" b="1" dirty="0" smtClean="0"/>
              <a:t>MADDE </a:t>
            </a:r>
            <a:r>
              <a:rPr lang="tr-TR" b="1" dirty="0"/>
              <a:t>3-</a:t>
            </a:r>
            <a:endParaRPr lang="tr-TR" dirty="0"/>
          </a:p>
          <a:p>
            <a:r>
              <a:rPr lang="tr-TR" dirty="0"/>
              <a:t> </a:t>
            </a:r>
            <a:endParaRPr lang="tr-TR" dirty="0" smtClean="0"/>
          </a:p>
          <a:p>
            <a:r>
              <a:rPr lang="tr-TR" dirty="0" smtClean="0"/>
              <a:t> </a:t>
            </a:r>
            <a:r>
              <a:rPr lang="tr-TR" dirty="0"/>
              <a:t>25/10/1984 tarihli ve </a:t>
            </a:r>
            <a:r>
              <a:rPr lang="tr-TR" dirty="0" smtClean="0"/>
              <a:t> KDV Kanunu’ </a:t>
            </a:r>
            <a:r>
              <a:rPr lang="tr-TR" dirty="0" err="1" smtClean="0"/>
              <a:t>nun</a:t>
            </a:r>
            <a:r>
              <a:rPr lang="tr-TR" dirty="0" smtClean="0"/>
              <a:t> </a:t>
            </a:r>
          </a:p>
          <a:p>
            <a:endParaRPr lang="tr-TR" dirty="0" smtClean="0"/>
          </a:p>
          <a:p>
            <a:r>
              <a:rPr lang="tr-TR" b="1" dirty="0" smtClean="0">
                <a:solidFill>
                  <a:srgbClr val="FF0000"/>
                </a:solidFill>
              </a:rPr>
              <a:t>Geçici 17. </a:t>
            </a:r>
            <a:r>
              <a:rPr lang="tr-TR" b="1" dirty="0">
                <a:solidFill>
                  <a:srgbClr val="FF0000"/>
                </a:solidFill>
              </a:rPr>
              <a:t>maddesinin birinci fıkrası </a:t>
            </a:r>
            <a:r>
              <a:rPr lang="tr-TR" dirty="0"/>
              <a:t>ile </a:t>
            </a:r>
            <a:endParaRPr lang="tr-TR" dirty="0" smtClean="0"/>
          </a:p>
          <a:p>
            <a:endParaRPr lang="tr-TR" dirty="0" smtClean="0"/>
          </a:p>
          <a:p>
            <a:r>
              <a:rPr lang="tr-TR" b="1" u="sng" dirty="0" smtClean="0">
                <a:solidFill>
                  <a:srgbClr val="FF0000"/>
                </a:solidFill>
              </a:rPr>
              <a:t>Geçici 23. </a:t>
            </a:r>
            <a:r>
              <a:rPr lang="tr-TR" b="1" u="sng" dirty="0">
                <a:solidFill>
                  <a:srgbClr val="FF0000"/>
                </a:solidFill>
              </a:rPr>
              <a:t>maddesinin birinci fıkrasında yer alan “31/12/2015” ibareleri “31/12/2020” şeklinde</a:t>
            </a:r>
            <a:r>
              <a:rPr lang="tr-TR" dirty="0"/>
              <a:t>; </a:t>
            </a:r>
            <a:endParaRPr lang="tr-TR" dirty="0" smtClean="0"/>
          </a:p>
          <a:p>
            <a:endParaRPr lang="tr-TR" dirty="0" smtClean="0"/>
          </a:p>
        </p:txBody>
      </p:sp>
    </p:spTree>
    <p:extLst>
      <p:ext uri="{BB962C8B-B14F-4D97-AF65-F5344CB8AC3E}">
        <p14:creationId xmlns:p14="http://schemas.microsoft.com/office/powerpoint/2010/main" val="289527247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6655 </a:t>
            </a:r>
            <a:r>
              <a:rPr lang="tr-TR" sz="2000" b="1" dirty="0" smtClean="0">
                <a:solidFill>
                  <a:srgbClr val="0070C0"/>
                </a:solidFill>
              </a:rPr>
              <a:t>                                        </a:t>
            </a:r>
            <a:r>
              <a:rPr lang="tr-TR" sz="2000" b="1" u="sng" dirty="0" smtClean="0">
                <a:solidFill>
                  <a:srgbClr val="0070C0"/>
                </a:solidFill>
              </a:rPr>
              <a:t>Kabul Tarihi: 25/12/2015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r>
              <a:rPr lang="tr-TR" b="1" dirty="0" smtClean="0"/>
              <a:t>MADDE </a:t>
            </a:r>
            <a:r>
              <a:rPr lang="tr-TR" b="1" dirty="0"/>
              <a:t>3-</a:t>
            </a:r>
            <a:endParaRPr lang="tr-TR" dirty="0"/>
          </a:p>
          <a:p>
            <a:r>
              <a:rPr lang="tr-TR" dirty="0"/>
              <a:t>  25/10/1984 tarihli ve </a:t>
            </a:r>
            <a:r>
              <a:rPr lang="tr-TR" dirty="0" smtClean="0"/>
              <a:t> KDV Kanunu’ </a:t>
            </a:r>
            <a:r>
              <a:rPr lang="tr-TR" dirty="0" err="1" smtClean="0"/>
              <a:t>nun</a:t>
            </a:r>
            <a:r>
              <a:rPr lang="tr-TR" dirty="0" smtClean="0"/>
              <a:t> </a:t>
            </a:r>
          </a:p>
          <a:p>
            <a:endParaRPr lang="tr-TR" dirty="0" smtClean="0"/>
          </a:p>
          <a:p>
            <a:r>
              <a:rPr lang="tr-TR" b="1" dirty="0" smtClean="0">
                <a:solidFill>
                  <a:srgbClr val="FF0000"/>
                </a:solidFill>
              </a:rPr>
              <a:t>Geçici 17. </a:t>
            </a:r>
            <a:r>
              <a:rPr lang="tr-TR" b="1" dirty="0">
                <a:solidFill>
                  <a:srgbClr val="FF0000"/>
                </a:solidFill>
              </a:rPr>
              <a:t>maddesinin birinci fıkrası </a:t>
            </a:r>
            <a:r>
              <a:rPr lang="tr-TR" dirty="0"/>
              <a:t>ile </a:t>
            </a:r>
            <a:endParaRPr lang="tr-TR" dirty="0" smtClean="0"/>
          </a:p>
          <a:p>
            <a:endParaRPr lang="tr-TR" dirty="0" smtClean="0"/>
          </a:p>
          <a:p>
            <a:r>
              <a:rPr lang="tr-TR" dirty="0"/>
              <a:t>Dahilde işleme ve geçici kabul rejimi kapsamında ihraç edilecek malların üretiminde kullanılacak maddelerin </a:t>
            </a:r>
            <a:r>
              <a:rPr lang="tr-TR" b="1" u="sng" dirty="0" smtClean="0">
                <a:solidFill>
                  <a:srgbClr val="FF0000"/>
                </a:solidFill>
              </a:rPr>
              <a:t>31/12/2020</a:t>
            </a:r>
            <a:r>
              <a:rPr lang="tr-TR" dirty="0" smtClean="0"/>
              <a:t> </a:t>
            </a:r>
            <a:r>
              <a:rPr lang="tr-TR" dirty="0"/>
              <a:t>tarihine kadar tesliminde Katma Değer Vergisi Kanununun 11 inci maddesinin 1 numaralı fıkrasının (c) bendi hükümlerine göre, bölgeler, sektörler veya mal grupları itibariyle işlem yaptırmaya Bakanlar Kurulu yetkilidir</a:t>
            </a:r>
            <a:r>
              <a:rPr lang="tr-TR" dirty="0" smtClean="0"/>
              <a:t>.</a:t>
            </a:r>
          </a:p>
        </p:txBody>
      </p:sp>
    </p:spTree>
    <p:extLst>
      <p:ext uri="{BB962C8B-B14F-4D97-AF65-F5344CB8AC3E}">
        <p14:creationId xmlns:p14="http://schemas.microsoft.com/office/powerpoint/2010/main" val="39937288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6655 </a:t>
            </a:r>
            <a:r>
              <a:rPr lang="tr-TR" sz="2000" b="1" dirty="0" smtClean="0">
                <a:solidFill>
                  <a:srgbClr val="0070C0"/>
                </a:solidFill>
              </a:rPr>
              <a:t>                                        </a:t>
            </a:r>
            <a:r>
              <a:rPr lang="tr-TR" sz="2000" b="1" u="sng" dirty="0" smtClean="0">
                <a:solidFill>
                  <a:srgbClr val="0070C0"/>
                </a:solidFill>
              </a:rPr>
              <a:t>Kabul Tarihi: 25/12/2015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r>
              <a:rPr lang="tr-TR" b="1" dirty="0" smtClean="0"/>
              <a:t>MADDE </a:t>
            </a:r>
            <a:r>
              <a:rPr lang="tr-TR" b="1" dirty="0"/>
              <a:t>3-</a:t>
            </a:r>
            <a:endParaRPr lang="tr-TR" dirty="0"/>
          </a:p>
          <a:p>
            <a:r>
              <a:rPr lang="tr-TR" dirty="0"/>
              <a:t>  25/10/1984 tarihli ve </a:t>
            </a:r>
            <a:r>
              <a:rPr lang="tr-TR" dirty="0" smtClean="0"/>
              <a:t> KDV Kanunu’ </a:t>
            </a:r>
            <a:r>
              <a:rPr lang="tr-TR" dirty="0" err="1" smtClean="0"/>
              <a:t>nun</a:t>
            </a:r>
            <a:r>
              <a:rPr lang="tr-TR" dirty="0" smtClean="0"/>
              <a:t> </a:t>
            </a:r>
          </a:p>
          <a:p>
            <a:endParaRPr lang="tr-TR" dirty="0" smtClean="0"/>
          </a:p>
          <a:p>
            <a:r>
              <a:rPr lang="tr-TR" b="1" dirty="0" smtClean="0">
                <a:solidFill>
                  <a:srgbClr val="FF0000"/>
                </a:solidFill>
              </a:rPr>
              <a:t>Geçici 23. </a:t>
            </a:r>
            <a:r>
              <a:rPr lang="tr-TR" b="1" dirty="0">
                <a:solidFill>
                  <a:srgbClr val="FF0000"/>
                </a:solidFill>
              </a:rPr>
              <a:t>maddesinin birinci fıkrası </a:t>
            </a:r>
            <a:r>
              <a:rPr lang="tr-TR" dirty="0"/>
              <a:t>ile </a:t>
            </a:r>
            <a:endParaRPr lang="tr-TR" dirty="0" smtClean="0"/>
          </a:p>
          <a:p>
            <a:endParaRPr lang="tr-TR" dirty="0" smtClean="0"/>
          </a:p>
          <a:p>
            <a:pPr fontAlgn="base"/>
            <a:r>
              <a:rPr lang="tr-TR" dirty="0"/>
              <a:t>Millî Eğitim Bakanlığına bilgisayar ve donanımlarının bedelsiz teslimleri ile bunlara ilişkin yazılım teslimi ve hizmetleri, bu mal ve hizmetlerin bağışı yapacak olanlara teslim ve ifası </a:t>
            </a:r>
            <a:r>
              <a:rPr lang="tr-TR" b="1" u="sng" dirty="0" smtClean="0">
                <a:solidFill>
                  <a:srgbClr val="FF0000"/>
                </a:solidFill>
              </a:rPr>
              <a:t>31/12/2020</a:t>
            </a:r>
            <a:r>
              <a:rPr lang="tr-TR" dirty="0" smtClean="0"/>
              <a:t> </a:t>
            </a:r>
            <a:r>
              <a:rPr lang="tr-TR" dirty="0"/>
              <a:t>tarihine kadar Katma Değer Vergisinden müstesnadır. </a:t>
            </a:r>
            <a:r>
              <a:rPr lang="tr-TR" baseline="30000" dirty="0"/>
              <a:t>(2)</a:t>
            </a:r>
            <a:endParaRPr lang="tr-TR" dirty="0"/>
          </a:p>
          <a:p>
            <a:pPr fontAlgn="base"/>
            <a:r>
              <a:rPr lang="tr-TR" dirty="0" smtClean="0"/>
              <a:t>Bu </a:t>
            </a:r>
            <a:r>
              <a:rPr lang="tr-TR" dirty="0"/>
              <a:t>kapsamda yapılan teslim ve hizmet ifaları için yüklenilen vergiler, vergiye tâbi işlemler nedeniyle hesaplanan vergiden indirilir</a:t>
            </a:r>
            <a:r>
              <a:rPr lang="tr-TR" dirty="0" smtClean="0"/>
              <a:t>.</a:t>
            </a:r>
            <a:endParaRPr lang="tr-TR" dirty="0"/>
          </a:p>
        </p:txBody>
      </p:sp>
    </p:spTree>
    <p:extLst>
      <p:ext uri="{BB962C8B-B14F-4D97-AF65-F5344CB8AC3E}">
        <p14:creationId xmlns:p14="http://schemas.microsoft.com/office/powerpoint/2010/main" val="169166678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endParaRPr lang="tr-TR" sz="2400" b="1" dirty="0" smtClean="0">
              <a:solidFill>
                <a:srgbClr val="FF0000"/>
              </a:solidFill>
            </a:endParaRPr>
          </a:p>
          <a:p>
            <a:r>
              <a:rPr lang="tr-TR" sz="2400" b="1" dirty="0" smtClean="0">
                <a:solidFill>
                  <a:srgbClr val="FF0000"/>
                </a:solidFill>
              </a:rPr>
              <a:t>Asgari Ücrette (Sigorta Prim Desteği) </a:t>
            </a:r>
          </a:p>
          <a:p>
            <a:endParaRPr lang="tr-TR" dirty="0"/>
          </a:p>
          <a:p>
            <a:endParaRPr lang="tr-TR" dirty="0" smtClean="0"/>
          </a:p>
          <a:p>
            <a:r>
              <a:rPr lang="tr-TR" b="1" dirty="0"/>
              <a:t>MADDE 17-</a:t>
            </a:r>
            <a:r>
              <a:rPr lang="tr-TR" dirty="0"/>
              <a:t> 31/5/2006 tarihli ve </a:t>
            </a:r>
            <a:r>
              <a:rPr lang="tr-TR" b="1" dirty="0">
                <a:hlinkClick r:id="rId3"/>
              </a:rPr>
              <a:t>5510 sayılı Sosyal Sigortalar ve Genel Sağlık Sigortası </a:t>
            </a:r>
            <a:r>
              <a:rPr lang="tr-TR" b="1" dirty="0" smtClean="0">
                <a:hlinkClick r:id="rId3"/>
              </a:rPr>
              <a:t>Kanununa</a:t>
            </a:r>
            <a:r>
              <a:rPr lang="tr-TR" b="1" dirty="0" smtClean="0"/>
              <a:t> </a:t>
            </a:r>
            <a:r>
              <a:rPr lang="tr-TR" dirty="0" smtClean="0"/>
              <a:t>aşağıdaki </a:t>
            </a:r>
            <a:r>
              <a:rPr lang="tr-TR" dirty="0"/>
              <a:t>geçici madde </a:t>
            </a:r>
            <a:r>
              <a:rPr lang="tr-TR" dirty="0" smtClean="0"/>
              <a:t>eklenmiştir</a:t>
            </a:r>
            <a:r>
              <a:rPr lang="tr-TR" dirty="0"/>
              <a:t>.</a:t>
            </a:r>
          </a:p>
        </p:txBody>
      </p:sp>
    </p:spTree>
    <p:extLst>
      <p:ext uri="{BB962C8B-B14F-4D97-AF65-F5344CB8AC3E}">
        <p14:creationId xmlns:p14="http://schemas.microsoft.com/office/powerpoint/2010/main" val="19208673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a:t>“GEÇİCİ MADDE 68- (1) Bu Kanunun 4 üncü maddesinin birinci fıkrasının (a) bendi kapsamında haklarında uzun vadeli sigorta kolları hükümleri uygulanan sigortalıları çalıştıran işverenlerce</a:t>
            </a:r>
            <a:r>
              <a:rPr lang="tr-TR" dirty="0" smtClean="0"/>
              <a:t>;</a:t>
            </a:r>
          </a:p>
          <a:p>
            <a:endParaRPr lang="tr-TR" dirty="0"/>
          </a:p>
          <a:p>
            <a:r>
              <a:rPr lang="tr-TR" dirty="0"/>
              <a:t>a) </a:t>
            </a:r>
            <a:r>
              <a:rPr lang="tr-TR" b="1" u="sng" dirty="0">
                <a:solidFill>
                  <a:srgbClr val="FF0000"/>
                </a:solidFill>
              </a:rPr>
              <a:t>2015 yılının aynı ayına ilişkin </a:t>
            </a:r>
            <a:r>
              <a:rPr lang="tr-TR" dirty="0"/>
              <a:t>Kuruma verilen aylık prim ve hizmet belgelerinde </a:t>
            </a:r>
            <a:r>
              <a:rPr lang="tr-TR" b="1" u="sng" dirty="0">
                <a:solidFill>
                  <a:srgbClr val="FF0000"/>
                </a:solidFill>
              </a:rPr>
              <a:t>prime esas günlük kazancı 85 TL ve altında bildirilen sigortalıların toplam prim ödeme gün sayısını geçmemek üzere</a:t>
            </a:r>
            <a:r>
              <a:rPr lang="tr-TR" dirty="0"/>
              <a:t>, </a:t>
            </a:r>
            <a:r>
              <a:rPr lang="tr-TR" b="1" dirty="0">
                <a:solidFill>
                  <a:srgbClr val="0070C0"/>
                </a:solidFill>
              </a:rPr>
              <a:t>2016 yılında cari aya ilişkin </a:t>
            </a:r>
            <a:r>
              <a:rPr lang="tr-TR" dirty="0"/>
              <a:t>verilen aylık prim ve hizmet belgelerinde </a:t>
            </a:r>
            <a:r>
              <a:rPr lang="tr-TR" b="1" dirty="0">
                <a:solidFill>
                  <a:srgbClr val="0070C0"/>
                </a:solidFill>
              </a:rPr>
              <a:t>bildirilen sigortalılara ilişkin toplam prim ödeme gün sayısının</a:t>
            </a:r>
            <a:r>
              <a:rPr lang="tr-TR" b="1" dirty="0" smtClean="0">
                <a:solidFill>
                  <a:srgbClr val="0070C0"/>
                </a:solidFill>
              </a:rPr>
              <a:t>,</a:t>
            </a:r>
            <a:endParaRPr lang="tr-TR" b="1" dirty="0">
              <a:solidFill>
                <a:srgbClr val="0070C0"/>
              </a:solidFill>
            </a:endParaRPr>
          </a:p>
        </p:txBody>
      </p:sp>
    </p:spTree>
    <p:extLst>
      <p:ext uri="{BB962C8B-B14F-4D97-AF65-F5344CB8AC3E}">
        <p14:creationId xmlns:p14="http://schemas.microsoft.com/office/powerpoint/2010/main" val="33369744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smtClean="0"/>
              <a:t>b</a:t>
            </a:r>
            <a:r>
              <a:rPr lang="tr-TR" dirty="0"/>
              <a:t>) </a:t>
            </a:r>
            <a:r>
              <a:rPr lang="tr-TR" b="1" u="sng" dirty="0">
                <a:solidFill>
                  <a:srgbClr val="FF0000"/>
                </a:solidFill>
              </a:rPr>
              <a:t>2016 yılı içinde ilk defa bu Kanun kapsamına alınan işyerlerinden bildirilen sigortalılara </a:t>
            </a:r>
            <a:r>
              <a:rPr lang="tr-TR" dirty="0"/>
              <a:t>ilişkin toplam prim ödeme gün sayısının</a:t>
            </a:r>
            <a:r>
              <a:rPr lang="tr-TR" dirty="0" smtClean="0"/>
              <a:t>,</a:t>
            </a:r>
          </a:p>
          <a:p>
            <a:endParaRPr lang="tr-TR" dirty="0"/>
          </a:p>
          <a:p>
            <a:r>
              <a:rPr lang="tr-TR" b="1" dirty="0">
                <a:solidFill>
                  <a:srgbClr val="FF0000"/>
                </a:solidFill>
              </a:rPr>
              <a:t>2016 yılı Ocak ila Aralık ayları/dönemleri için günlük 3,33 TL ile çarpımı sonucu bulunacak tutar,</a:t>
            </a:r>
            <a:r>
              <a:rPr lang="tr-TR" dirty="0"/>
              <a:t> bu işverenlerin Kuruma ödeyecekleri sigorta primlerinden mahsup edilir ve bu tutar Hazinece karşılanır.</a:t>
            </a:r>
          </a:p>
        </p:txBody>
      </p:sp>
    </p:spTree>
    <p:extLst>
      <p:ext uri="{BB962C8B-B14F-4D97-AF65-F5344CB8AC3E}">
        <p14:creationId xmlns:p14="http://schemas.microsoft.com/office/powerpoint/2010/main" val="301530193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a:t>(2) Mevcut bir işletmenin kapatılarak değişik bir ad, unvan ya da bir iş birimi olarak açılması veya yönetim ve kontrolü elinde bulunduracak şekilde doğrudan veya dolaylı ortaklık ilişkisi bulunan şirketler arasında istihdamın kaydırılması, şahıs işletmelerinde işletme sahipliğinin değiştirilmesi gibi </a:t>
            </a:r>
            <a:r>
              <a:rPr lang="tr-TR" u="sng" dirty="0"/>
              <a:t>Hazine katkısından yararlanmak amacıyla muvazaalı işlem tesis ettiği anlaşılan</a:t>
            </a:r>
            <a:r>
              <a:rPr lang="tr-TR" dirty="0"/>
              <a:t> veya </a:t>
            </a:r>
            <a:r>
              <a:rPr lang="tr-TR" b="1" u="sng" dirty="0">
                <a:solidFill>
                  <a:srgbClr val="FF0000"/>
                </a:solidFill>
              </a:rPr>
              <a:t>sigortalıların prime esas kazançlarını 2016 yılı için eksik bildirdiği tespit edilen işyerlerinden </a:t>
            </a:r>
            <a:r>
              <a:rPr lang="tr-TR" dirty="0"/>
              <a:t>Hazinece karşılanan tutar gecikme cezası ve gecikme zammıyla birlikte geri alınır ve bu işyerleri hakkında bu madde hükümleri uygulanmaz.</a:t>
            </a:r>
          </a:p>
        </p:txBody>
      </p:sp>
    </p:spTree>
    <p:extLst>
      <p:ext uri="{BB962C8B-B14F-4D97-AF65-F5344CB8AC3E}">
        <p14:creationId xmlns:p14="http://schemas.microsoft.com/office/powerpoint/2010/main" val="2495981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fontScale="92500" lnSpcReduction="10000"/>
          </a:bodyPr>
          <a:lstStyle/>
          <a:p>
            <a:r>
              <a:rPr lang="tr-TR" sz="2400" b="1" u="sng" dirty="0"/>
              <a:t>Örnek </a:t>
            </a:r>
            <a:r>
              <a:rPr lang="tr-TR" sz="2400" b="1" u="sng" dirty="0" smtClean="0"/>
              <a:t>1:</a:t>
            </a:r>
            <a:r>
              <a:rPr lang="tr-TR" sz="2400" dirty="0"/>
              <a:t> </a:t>
            </a:r>
            <a:endParaRPr lang="tr-TR" sz="2400" dirty="0" smtClean="0"/>
          </a:p>
          <a:p>
            <a:r>
              <a:rPr lang="tr-TR" sz="2400" b="1" dirty="0" smtClean="0"/>
              <a:t>Ocak </a:t>
            </a:r>
            <a:r>
              <a:rPr lang="tr-TR" sz="2400" b="1" dirty="0"/>
              <a:t>2015</a:t>
            </a:r>
            <a:r>
              <a:rPr lang="tr-TR" sz="2400" dirty="0"/>
              <a:t>  dönemi aylık prim </a:t>
            </a:r>
            <a:r>
              <a:rPr lang="tr-TR" sz="2400" dirty="0" smtClean="0"/>
              <a:t>bildirgesinde,</a:t>
            </a:r>
            <a:r>
              <a:rPr lang="tr-TR" sz="2400" dirty="0"/>
              <a:t> </a:t>
            </a:r>
            <a:r>
              <a:rPr lang="tr-TR" sz="2400" u="sng" dirty="0"/>
              <a:t>aylık  brüt ücreti 2.550 lira </a:t>
            </a:r>
            <a:r>
              <a:rPr lang="tr-TR" sz="2400" u="sng" dirty="0" smtClean="0"/>
              <a:t>ve</a:t>
            </a:r>
            <a:r>
              <a:rPr lang="tr-TR" sz="2400" u="sng" dirty="0"/>
              <a:t> altında</a:t>
            </a:r>
            <a:r>
              <a:rPr lang="tr-TR" sz="2400" dirty="0"/>
              <a:t> bildirilenlerin “toplam prim ödeme gün sayısının” </a:t>
            </a:r>
            <a:r>
              <a:rPr lang="tr-TR" sz="2400" b="1" dirty="0"/>
              <a:t>800 gün</a:t>
            </a:r>
            <a:r>
              <a:rPr lang="tr-TR" sz="2400" dirty="0"/>
              <a:t> </a:t>
            </a:r>
            <a:r>
              <a:rPr lang="tr-TR" sz="2400" dirty="0" smtClean="0"/>
              <a:t>ise aynı işletmenin;</a:t>
            </a:r>
            <a:r>
              <a:rPr lang="tr-TR" sz="2400" dirty="0"/>
              <a:t> </a:t>
            </a:r>
            <a:endParaRPr lang="tr-TR" sz="2400" dirty="0" smtClean="0"/>
          </a:p>
          <a:p>
            <a:r>
              <a:rPr lang="tr-TR" sz="2400" b="1" dirty="0" smtClean="0"/>
              <a:t>Ocak </a:t>
            </a:r>
            <a:r>
              <a:rPr lang="tr-TR" sz="2400" b="1" dirty="0"/>
              <a:t>2016</a:t>
            </a:r>
            <a:r>
              <a:rPr lang="tr-TR" sz="2400" dirty="0"/>
              <a:t> dönemi aylık prim bildirgesinde, </a:t>
            </a:r>
            <a:r>
              <a:rPr lang="tr-TR" sz="2400" u="sng" dirty="0"/>
              <a:t>aylık  brüt ücreti 2.550 lira ve  altında</a:t>
            </a:r>
            <a:r>
              <a:rPr lang="tr-TR" sz="2400" dirty="0"/>
              <a:t> bildirilenlerin “toplam prim ödeme gün sayısı” ise </a:t>
            </a:r>
            <a:r>
              <a:rPr lang="tr-TR" sz="2400" b="1" dirty="0"/>
              <a:t>1.000 </a:t>
            </a:r>
            <a:r>
              <a:rPr lang="tr-TR" sz="2400" b="1" dirty="0" smtClean="0"/>
              <a:t>gün </a:t>
            </a:r>
            <a:r>
              <a:rPr lang="tr-TR" sz="2400" dirty="0" smtClean="0"/>
              <a:t>olsun</a:t>
            </a:r>
            <a:r>
              <a:rPr lang="tr-TR" sz="2400" dirty="0"/>
              <a:t>.</a:t>
            </a:r>
          </a:p>
          <a:p>
            <a:r>
              <a:rPr lang="tr-TR" sz="2400" dirty="0"/>
              <a:t> </a:t>
            </a:r>
          </a:p>
          <a:p>
            <a:r>
              <a:rPr lang="tr-TR" sz="2400" dirty="0"/>
              <a:t>Bu durumda; </a:t>
            </a:r>
            <a:r>
              <a:rPr lang="tr-TR" sz="2400" b="1" u="sng" dirty="0"/>
              <a:t>Ocak 2016 döneminde</a:t>
            </a:r>
            <a:r>
              <a:rPr lang="tr-TR" sz="2400" dirty="0"/>
              <a:t>, işletmenin yararlanacağı yani SGK</a:t>
            </a:r>
            <a:r>
              <a:rPr lang="tr-TR" sz="2400" dirty="0" smtClean="0"/>
              <a:t>’ ya </a:t>
            </a:r>
            <a:r>
              <a:rPr lang="tr-TR" sz="2400" dirty="0"/>
              <a:t>ödenecek primden mahsup edilecek ve Hazinece karşılanacak tutar,</a:t>
            </a:r>
            <a:r>
              <a:rPr lang="tr-TR" sz="2400" b="1" dirty="0"/>
              <a:t>1.000 gün üzerinden değil 800 gün üzerinden</a:t>
            </a:r>
            <a:r>
              <a:rPr lang="tr-TR" sz="2400" dirty="0"/>
              <a:t> aşağıdaki şekilde hesaplanacaktır:</a:t>
            </a:r>
          </a:p>
          <a:p>
            <a:r>
              <a:rPr lang="tr-TR" sz="2400" dirty="0"/>
              <a:t> </a:t>
            </a:r>
          </a:p>
          <a:p>
            <a:r>
              <a:rPr lang="tr-TR" sz="2400" b="1" dirty="0"/>
              <a:t>800 GÜN X 3.33 TL = 2.664 ,00 TL olacaktır.</a:t>
            </a:r>
            <a:endParaRPr lang="tr-TR" sz="2400" dirty="0"/>
          </a:p>
        </p:txBody>
      </p:sp>
    </p:spTree>
    <p:extLst>
      <p:ext uri="{BB962C8B-B14F-4D97-AF65-F5344CB8AC3E}">
        <p14:creationId xmlns:p14="http://schemas.microsoft.com/office/powerpoint/2010/main" val="38690462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fontScale="92500" lnSpcReduction="10000"/>
          </a:bodyPr>
          <a:lstStyle/>
          <a:p>
            <a:r>
              <a:rPr lang="tr-TR" sz="2400" b="1" u="sng" dirty="0"/>
              <a:t>Örnek 2:</a:t>
            </a:r>
            <a:r>
              <a:rPr lang="tr-TR" sz="2400" dirty="0"/>
              <a:t> </a:t>
            </a:r>
            <a:endParaRPr lang="tr-TR" sz="2400" dirty="0" smtClean="0"/>
          </a:p>
          <a:p>
            <a:r>
              <a:rPr lang="tr-TR" sz="2400" b="1" dirty="0" smtClean="0"/>
              <a:t>Ocak </a:t>
            </a:r>
            <a:r>
              <a:rPr lang="tr-TR" sz="2400" b="1" dirty="0"/>
              <a:t>2015</a:t>
            </a:r>
            <a:r>
              <a:rPr lang="tr-TR" sz="2400" dirty="0"/>
              <a:t> dönemi aylık prim bildirgesinde, </a:t>
            </a:r>
            <a:r>
              <a:rPr lang="tr-TR" sz="2400" u="sng" dirty="0"/>
              <a:t>aylık  brüt ücreti 2.550 lira ve  altında</a:t>
            </a:r>
            <a:r>
              <a:rPr lang="tr-TR" sz="2400" dirty="0"/>
              <a:t> bildirilenlerin “toplam prim ödeme gün sayısının” </a:t>
            </a:r>
            <a:r>
              <a:rPr lang="tr-TR" sz="2400" b="1" dirty="0"/>
              <a:t>1.200 </a:t>
            </a:r>
            <a:r>
              <a:rPr lang="tr-TR" sz="2400" b="1" dirty="0" smtClean="0"/>
              <a:t>gün,</a:t>
            </a:r>
            <a:r>
              <a:rPr lang="tr-TR" sz="2400" dirty="0"/>
              <a:t> a</a:t>
            </a:r>
            <a:r>
              <a:rPr lang="tr-TR" sz="2400" dirty="0" smtClean="0"/>
              <a:t>ynı </a:t>
            </a:r>
            <a:r>
              <a:rPr lang="tr-TR" sz="2400" dirty="0"/>
              <a:t>işletmenin </a:t>
            </a:r>
            <a:endParaRPr lang="tr-TR" sz="2400" dirty="0" smtClean="0"/>
          </a:p>
          <a:p>
            <a:r>
              <a:rPr lang="tr-TR" sz="2400" b="1" dirty="0" smtClean="0"/>
              <a:t>Ocak </a:t>
            </a:r>
            <a:r>
              <a:rPr lang="tr-TR" sz="2400" b="1" dirty="0"/>
              <a:t>2016</a:t>
            </a:r>
            <a:r>
              <a:rPr lang="tr-TR" sz="2400" dirty="0"/>
              <a:t> dönemi aylık prim bildirgesinde, </a:t>
            </a:r>
            <a:r>
              <a:rPr lang="tr-TR" sz="2400" u="sng" dirty="0"/>
              <a:t>aylık  brüt ücreti 2.550 lira ve  altında</a:t>
            </a:r>
            <a:r>
              <a:rPr lang="tr-TR" sz="2400" dirty="0"/>
              <a:t> bildirilenlerin “toplam prim ödeme gün sayısı” ise </a:t>
            </a:r>
            <a:r>
              <a:rPr lang="tr-TR" sz="2400" b="1" dirty="0"/>
              <a:t>1.000 gün</a:t>
            </a:r>
            <a:r>
              <a:rPr lang="tr-TR" sz="2400" dirty="0"/>
              <a:t> </a:t>
            </a:r>
            <a:r>
              <a:rPr lang="tr-TR" sz="2400" dirty="0" smtClean="0"/>
              <a:t>ise</a:t>
            </a:r>
            <a:endParaRPr lang="tr-TR" sz="2400" dirty="0"/>
          </a:p>
          <a:p>
            <a:r>
              <a:rPr lang="tr-TR" sz="2400" dirty="0"/>
              <a:t> </a:t>
            </a:r>
          </a:p>
          <a:p>
            <a:r>
              <a:rPr lang="tr-TR" sz="2400" dirty="0"/>
              <a:t>Bu durumda; </a:t>
            </a:r>
            <a:r>
              <a:rPr lang="tr-TR" sz="2400" b="1" dirty="0"/>
              <a:t>Ocak 2016</a:t>
            </a:r>
            <a:r>
              <a:rPr lang="tr-TR" sz="2400" dirty="0"/>
              <a:t> döneminde, işletmenin yararlanacağı yani </a:t>
            </a:r>
            <a:r>
              <a:rPr lang="tr-TR" sz="2400" dirty="0" err="1"/>
              <a:t>SGK’ya</a:t>
            </a:r>
            <a:r>
              <a:rPr lang="tr-TR" sz="2400" dirty="0"/>
              <a:t> ödenecek primden mahsup edilecek ve Hazinece karşılanacak tutar,</a:t>
            </a:r>
            <a:r>
              <a:rPr lang="tr-TR" sz="2400" b="1" dirty="0"/>
              <a:t>1.200 gün üzerinden değil 1.000 gün üzerinden</a:t>
            </a:r>
            <a:r>
              <a:rPr lang="tr-TR" sz="2400" dirty="0"/>
              <a:t> aşağıdaki şekilde hesaplanacaktır:</a:t>
            </a:r>
          </a:p>
          <a:p>
            <a:r>
              <a:rPr lang="tr-TR" sz="2400" dirty="0"/>
              <a:t> </a:t>
            </a:r>
          </a:p>
          <a:p>
            <a:r>
              <a:rPr lang="tr-TR" sz="2400" b="1" dirty="0"/>
              <a:t>1.000 GÜN X 3.33 TL = 3.330 ,00 TL olacaktır.</a:t>
            </a:r>
            <a:endParaRPr lang="tr-TR" sz="2400" dirty="0"/>
          </a:p>
        </p:txBody>
      </p:sp>
    </p:spTree>
    <p:extLst>
      <p:ext uri="{BB962C8B-B14F-4D97-AF65-F5344CB8AC3E}">
        <p14:creationId xmlns:p14="http://schemas.microsoft.com/office/powerpoint/2010/main" val="360553522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fontScale="92500"/>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a:t>(3) İşverenlerin çalıştırdıkları sigortalılarla ilgili 2016 yılına ilişkin olarak, aylık prim ve hizmet belgelerini </a:t>
            </a:r>
            <a:r>
              <a:rPr lang="tr-TR" u="sng" dirty="0">
                <a:solidFill>
                  <a:srgbClr val="FF0000"/>
                </a:solidFill>
              </a:rPr>
              <a:t>yasal süresi içerisinde vermediği, </a:t>
            </a:r>
            <a:r>
              <a:rPr lang="tr-TR" dirty="0"/>
              <a:t>sigorta primlerini </a:t>
            </a:r>
            <a:r>
              <a:rPr lang="tr-TR" u="sng" dirty="0">
                <a:solidFill>
                  <a:srgbClr val="FF0000"/>
                </a:solidFill>
              </a:rPr>
              <a:t>yasal süresinde ödemediği, </a:t>
            </a:r>
            <a:r>
              <a:rPr lang="tr-TR" dirty="0"/>
              <a:t>denetim ve kontrolle görevli memurlarca yapılan soruşturma ve incelemelerde </a:t>
            </a:r>
            <a:r>
              <a:rPr lang="tr-TR" u="sng" dirty="0">
                <a:solidFill>
                  <a:srgbClr val="FF0000"/>
                </a:solidFill>
              </a:rPr>
              <a:t>çalıştırdığı kişileri sigortalı olarak bildirmediği veya bildirilen sigortalının fiilen çalışmadığı durumlarının tespit edilmesi</a:t>
            </a:r>
            <a:r>
              <a:rPr lang="tr-TR" dirty="0"/>
              <a:t>, Kuruma prim, idari para cezası ve bunlara ilişkin gecikme cezası ve gecikme zammı </a:t>
            </a:r>
            <a:r>
              <a:rPr lang="tr-TR" u="sng" dirty="0">
                <a:solidFill>
                  <a:srgbClr val="FF0000"/>
                </a:solidFill>
              </a:rPr>
              <a:t>borcu bulunması </a:t>
            </a:r>
            <a:r>
              <a:rPr lang="tr-TR" dirty="0"/>
              <a:t>hâllerinde bu maddenin birinci fıkrasının (b) bendine ilişkin hükümler uygulanmaz. Ancak Kuruma olan prim, idari para cezası ve bunlara ilişkin gecikme cezası ve gecikme zammı borçlarını 21/7/1953 tarihli ve </a:t>
            </a:r>
            <a:r>
              <a:rPr lang="tr-TR" dirty="0">
                <a:hlinkClick r:id="rId3"/>
              </a:rPr>
              <a:t>6183 </a:t>
            </a:r>
            <a:r>
              <a:rPr lang="tr-TR" dirty="0" smtClean="0"/>
              <a:t>SK</a:t>
            </a:r>
            <a:r>
              <a:rPr lang="tr-TR" dirty="0"/>
              <a:t> 48 inci maddesine göre </a:t>
            </a:r>
            <a:r>
              <a:rPr lang="tr-TR" b="1" u="sng" dirty="0">
                <a:solidFill>
                  <a:srgbClr val="FF0000"/>
                </a:solidFill>
              </a:rPr>
              <a:t>tecil ve taksitlendiren işverenler </a:t>
            </a:r>
            <a:r>
              <a:rPr lang="tr-TR" dirty="0"/>
              <a:t>bu tecil ve taksitlendirme devam ettiği sürece anılan fıkra hükmünden yararlandırılır.</a:t>
            </a:r>
          </a:p>
        </p:txBody>
      </p:sp>
    </p:spTree>
    <p:extLst>
      <p:ext uri="{BB962C8B-B14F-4D97-AF65-F5344CB8AC3E}">
        <p14:creationId xmlns:p14="http://schemas.microsoft.com/office/powerpoint/2010/main" val="32044835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6637 </a:t>
            </a:r>
            <a:r>
              <a:rPr lang="tr-TR" sz="2000" b="1" dirty="0" smtClean="0">
                <a:solidFill>
                  <a:srgbClr val="0070C0"/>
                </a:solidFill>
              </a:rPr>
              <a:t>                                        </a:t>
            </a:r>
            <a:r>
              <a:rPr lang="tr-TR" sz="2000" b="1" u="sng" dirty="0" smtClean="0">
                <a:solidFill>
                  <a:srgbClr val="0070C0"/>
                </a:solidFill>
              </a:rPr>
              <a:t>Kabul Tarihi: 27/03/2015</a:t>
            </a:r>
            <a:endParaRPr lang="tr-TR" sz="2000" b="1" dirty="0"/>
          </a:p>
        </p:txBody>
      </p:sp>
      <p:sp>
        <p:nvSpPr>
          <p:cNvPr id="3" name="Content Placeholder 2"/>
          <p:cNvSpPr>
            <a:spLocks noGrp="1"/>
          </p:cNvSpPr>
          <p:nvPr>
            <p:ph idx="1"/>
          </p:nvPr>
        </p:nvSpPr>
        <p:spPr/>
        <p:txBody>
          <a:bodyPr>
            <a:normAutofit/>
          </a:bodyPr>
          <a:lstStyle/>
          <a:p>
            <a:r>
              <a:rPr lang="tr-TR" b="1" dirty="0" smtClean="0">
                <a:solidFill>
                  <a:srgbClr val="FF0000"/>
                </a:solidFill>
              </a:rPr>
              <a:t>NAKİT Sermaye Artışlarına Teşvik /Yürürlük  01.07.2015</a:t>
            </a:r>
          </a:p>
          <a:p>
            <a:r>
              <a:rPr lang="tr-TR" b="1" dirty="0" smtClean="0"/>
              <a:t>Madde 8- </a:t>
            </a:r>
          </a:p>
          <a:p>
            <a:pPr algn="just"/>
            <a:r>
              <a:rPr lang="tr-TR" dirty="0" smtClean="0"/>
              <a:t>Bu indirimden, </a:t>
            </a:r>
            <a:r>
              <a:rPr lang="tr-TR" b="1" dirty="0" smtClean="0"/>
              <a:t>sermaye artırımına ilişkin kararın </a:t>
            </a:r>
            <a:r>
              <a:rPr lang="tr-TR" dirty="0" smtClean="0"/>
              <a:t>veya ilk kuruluş aşamasında </a:t>
            </a:r>
            <a:r>
              <a:rPr lang="tr-TR" b="1" u="sng" dirty="0" smtClean="0"/>
              <a:t>ana sözleşmenin tescil edildiği </a:t>
            </a:r>
            <a:r>
              <a:rPr lang="tr-TR" dirty="0" smtClean="0"/>
              <a:t>hesap döneminden itibaren başlamak üzere </a:t>
            </a:r>
            <a:r>
              <a:rPr lang="tr-TR" b="1" u="sng" dirty="0" smtClean="0"/>
              <a:t>izleyen her bir dönem için ayrı ayrı yararlanılır. </a:t>
            </a:r>
          </a:p>
          <a:p>
            <a:pPr algn="just"/>
            <a:endParaRPr lang="tr-TR" b="1" u="sng" dirty="0" smtClean="0"/>
          </a:p>
          <a:p>
            <a:pPr algn="just"/>
            <a:r>
              <a:rPr lang="tr-TR" dirty="0" smtClean="0"/>
              <a:t>Sonraki dönemlerde sermaye </a:t>
            </a:r>
            <a:r>
              <a:rPr lang="tr-TR" dirty="0" err="1" smtClean="0"/>
              <a:t>azaltımı</a:t>
            </a:r>
            <a:r>
              <a:rPr lang="tr-TR" dirty="0" smtClean="0"/>
              <a:t> yapılması hâlinde azaltılan sermaye tutarı indirim hesaplamasında dikkate alınmaz.</a:t>
            </a:r>
          </a:p>
          <a:p>
            <a:pPr algn="just"/>
            <a:endParaRPr lang="tr-TR"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a:t>(4) Birinci fıkranın (a) bendinin uygulanmasında, </a:t>
            </a:r>
            <a:r>
              <a:rPr lang="tr-TR" u="sng" dirty="0">
                <a:solidFill>
                  <a:srgbClr val="FF0000"/>
                </a:solidFill>
              </a:rPr>
              <a:t>bir önceki yılın aynı ayına ilişkin olarak aylık prim ve hizmet belgesi verilmemiş olması hâlinde</a:t>
            </a:r>
            <a:r>
              <a:rPr lang="tr-TR" dirty="0"/>
              <a:t> bildirim </a:t>
            </a:r>
            <a:r>
              <a:rPr lang="tr-TR" u="sng" dirty="0">
                <a:solidFill>
                  <a:srgbClr val="FF0000"/>
                </a:solidFill>
              </a:rPr>
              <a:t>yapılmış takip eden ilk aya ilişkin aylık prim ve hizmet belgesindeki bildirimler esas alınır</a:t>
            </a:r>
            <a:r>
              <a:rPr lang="tr-TR" dirty="0"/>
              <a:t>. </a:t>
            </a:r>
            <a:endParaRPr lang="tr-TR" dirty="0" smtClean="0"/>
          </a:p>
          <a:p>
            <a:endParaRPr lang="tr-TR" dirty="0"/>
          </a:p>
          <a:p>
            <a:r>
              <a:rPr lang="tr-TR" dirty="0" smtClean="0"/>
              <a:t>2015 </a:t>
            </a:r>
            <a:r>
              <a:rPr lang="tr-TR" dirty="0"/>
              <a:t>yılından önce bu Kanun kapsamına alınmış ancak 2015 yılında sigortalı çalıştırmamış işyerleri hakkında birinci fıkranın (b) bendi hükümleri uygulanır.</a:t>
            </a:r>
          </a:p>
        </p:txBody>
      </p:sp>
    </p:spTree>
    <p:extLst>
      <p:ext uri="{BB962C8B-B14F-4D97-AF65-F5344CB8AC3E}">
        <p14:creationId xmlns:p14="http://schemas.microsoft.com/office/powerpoint/2010/main" val="22426389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a:t>(5) Sigortalı ve işveren hisselerine ait sigorta primlerinin Devlet tarafından karşılandığı durumlarda işverenin ödeyeceği sigorta priminin Hazinece karşılanacak tutardan az olması hâlinde </a:t>
            </a:r>
            <a:r>
              <a:rPr lang="tr-TR" u="sng" dirty="0">
                <a:solidFill>
                  <a:srgbClr val="FF0000"/>
                </a:solidFill>
              </a:rPr>
              <a:t>sadece sigorta prim borcu kadar mahsup işlemi yapılır</a:t>
            </a:r>
            <a:r>
              <a:rPr lang="tr-TR" dirty="0"/>
              <a:t>.</a:t>
            </a:r>
          </a:p>
        </p:txBody>
      </p:sp>
    </p:spTree>
    <p:extLst>
      <p:ext uri="{BB962C8B-B14F-4D97-AF65-F5344CB8AC3E}">
        <p14:creationId xmlns:p14="http://schemas.microsoft.com/office/powerpoint/2010/main" val="13575062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Asgari Ücrette (Sigorta Prim Desteği) </a:t>
            </a:r>
          </a:p>
          <a:p>
            <a:endParaRPr lang="tr-TR" sz="2400" b="1" dirty="0" smtClean="0">
              <a:solidFill>
                <a:srgbClr val="FF0000"/>
              </a:solidFill>
            </a:endParaRPr>
          </a:p>
          <a:p>
            <a:r>
              <a:rPr lang="tr-TR" dirty="0"/>
              <a:t>(6) 4/6/1985 tarihli ve 3213 sayılı Maden Kanununun ek 9 uncu maddesi uyarınca ücretleri asgari ücretin iki katından az olamayacağı hükme bağlanan “Linyit” ve “Taşkömürü” çıkarılan işyerlerinde yer altında çalışan sigortalılar için birinci fıkranın uygulanmasında (a) bendinde belirtilen </a:t>
            </a:r>
            <a:r>
              <a:rPr lang="tr-TR" u="sng" dirty="0">
                <a:solidFill>
                  <a:srgbClr val="FF0000"/>
                </a:solidFill>
              </a:rPr>
              <a:t>85 TL günlük kazanç iki kat olarak</a:t>
            </a:r>
            <a:r>
              <a:rPr lang="tr-TR" dirty="0"/>
              <a:t> ve 2015 yılının aynı ayına ilişkin Kuruma verilen aylık prim ve hizmet belgelerinde </a:t>
            </a:r>
            <a:r>
              <a:rPr lang="tr-TR" u="sng" dirty="0">
                <a:solidFill>
                  <a:srgbClr val="FF0000"/>
                </a:solidFill>
              </a:rPr>
              <a:t>bildirilen prim ödeme gün sayısının yüzde 50’sini geçmemek üzere</a:t>
            </a:r>
            <a:r>
              <a:rPr lang="tr-TR" dirty="0"/>
              <a:t>, 2016 yılında cari aya ilişkin verilen aylık prim ve hizmet belgelerinde bildirilen sigortalılara ilişkin toplam prim ödeme gün sayısı dikkate alınır.</a:t>
            </a:r>
          </a:p>
        </p:txBody>
      </p:sp>
    </p:spTree>
    <p:extLst>
      <p:ext uri="{BB962C8B-B14F-4D97-AF65-F5344CB8AC3E}">
        <p14:creationId xmlns:p14="http://schemas.microsoft.com/office/powerpoint/2010/main" val="27860129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a:solidFill>
                  <a:srgbClr val="FF0000"/>
                </a:solidFill>
              </a:rPr>
              <a:t>Asgari ücret desteğinden işyerinde çalıştırılan bütün sigortalılardan dolayı faydalanmak mümkün müdür</a:t>
            </a:r>
            <a:r>
              <a:rPr lang="tr-TR" sz="2400" b="1" dirty="0" smtClean="0">
                <a:solidFill>
                  <a:srgbClr val="FF0000"/>
                </a:solidFill>
              </a:rPr>
              <a:t>?</a:t>
            </a:r>
          </a:p>
          <a:p>
            <a:endParaRPr lang="tr-TR" dirty="0" smtClean="0">
              <a:solidFill>
                <a:srgbClr val="FF0000"/>
              </a:solidFill>
            </a:endParaRPr>
          </a:p>
          <a:p>
            <a:r>
              <a:rPr lang="tr-TR" dirty="0"/>
              <a:t>Hayır. Asgari ücret desteğinden yalnızca uzun vadeli sigorta kollarına (malullük, yaşlılık ve ölüm sigortası) tabi olarak çalıştırılan sigortalılar için yararlanmak mümkündür</a:t>
            </a:r>
            <a:r>
              <a:rPr lang="tr-TR" dirty="0" smtClean="0"/>
              <a:t>.</a:t>
            </a:r>
          </a:p>
          <a:p>
            <a:endParaRPr lang="tr-TR" dirty="0"/>
          </a:p>
          <a:p>
            <a:r>
              <a:rPr lang="tr-TR" dirty="0" smtClean="0"/>
              <a:t>SGDP Hizmet Belgesi verilenler Yararlanamaz.</a:t>
            </a:r>
            <a:endParaRPr lang="tr-TR" dirty="0" smtClean="0"/>
          </a:p>
        </p:txBody>
      </p:sp>
    </p:spTree>
    <p:extLst>
      <p:ext uri="{BB962C8B-B14F-4D97-AF65-F5344CB8AC3E}">
        <p14:creationId xmlns:p14="http://schemas.microsoft.com/office/powerpoint/2010/main" val="63088167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b="1" dirty="0">
                <a:solidFill>
                  <a:srgbClr val="FF0000"/>
                </a:solidFill>
              </a:rPr>
              <a:t>İşyerinin tescil tarihinin destekten yararlanılacak prim ödeme gün sayısının hesaplanması bakımından bir önemi var mı</a:t>
            </a:r>
            <a:r>
              <a:rPr lang="tr-TR" b="1" dirty="0" smtClean="0">
                <a:solidFill>
                  <a:srgbClr val="FF0000"/>
                </a:solidFill>
              </a:rPr>
              <a:t>?</a:t>
            </a:r>
          </a:p>
          <a:p>
            <a:r>
              <a:rPr lang="tr-TR" b="1" dirty="0"/>
              <a:t> </a:t>
            </a:r>
            <a:endParaRPr lang="tr-TR" b="1" dirty="0" smtClean="0"/>
          </a:p>
          <a:p>
            <a:r>
              <a:rPr lang="tr-TR" b="1" dirty="0" smtClean="0"/>
              <a:t>01/01/2016 </a:t>
            </a:r>
            <a:r>
              <a:rPr lang="tr-TR" b="1" dirty="0"/>
              <a:t>tarihinden önce tescil edilmiş olan işyerlerinde;</a:t>
            </a:r>
            <a:endParaRPr lang="tr-TR" dirty="0"/>
          </a:p>
          <a:p>
            <a:r>
              <a:rPr lang="tr-TR" dirty="0"/>
              <a:t>2015 yılının aynı ayına ilişkin Kuruma verilen aylık prim ve hizmet belgelerinde uzun vadeli sigorta kollarına tabi olup prime esas günlük kazancı </a:t>
            </a:r>
            <a:r>
              <a:rPr lang="tr-TR" b="1" dirty="0"/>
              <a:t>85 TL</a:t>
            </a:r>
            <a:r>
              <a:rPr lang="tr-TR" dirty="0"/>
              <a:t> (Aylık 2.550. TL) ve altında bildirilen sigortalıların toplam prim ödeme gün sayısını geçmemek üzere, 2016 yılında cari aya ilişkin verilen aylık prim ve hizmet belgelerinde uzun vadeli sigorta kollarından bildirilen sigortalıların toplam prim ödeme gün sayısı asgari ücret desteğinden yararlanılacak prim ödeme gün sayısı olarak dikkate alınacaktır.</a:t>
            </a:r>
          </a:p>
          <a:p>
            <a:endParaRPr lang="tr-TR" dirty="0" smtClean="0">
              <a:solidFill>
                <a:srgbClr val="FF0000"/>
              </a:solidFill>
            </a:endParaRPr>
          </a:p>
        </p:txBody>
      </p:sp>
    </p:spTree>
    <p:extLst>
      <p:ext uri="{BB962C8B-B14F-4D97-AF65-F5344CB8AC3E}">
        <p14:creationId xmlns:p14="http://schemas.microsoft.com/office/powerpoint/2010/main" val="20198256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b="1" dirty="0">
                <a:solidFill>
                  <a:srgbClr val="FF0000"/>
                </a:solidFill>
              </a:rPr>
              <a:t>İşyerinin tescil tarihinin destekten yararlanılacak prim ödeme gün sayısının hesaplanması bakımından bir önemi var mı</a:t>
            </a:r>
            <a:r>
              <a:rPr lang="tr-TR" b="1" dirty="0" smtClean="0">
                <a:solidFill>
                  <a:srgbClr val="FF0000"/>
                </a:solidFill>
              </a:rPr>
              <a:t>?</a:t>
            </a:r>
          </a:p>
          <a:p>
            <a:r>
              <a:rPr lang="tr-TR" b="1" dirty="0"/>
              <a:t> </a:t>
            </a:r>
            <a:endParaRPr lang="tr-TR" b="1" dirty="0" smtClean="0"/>
          </a:p>
          <a:p>
            <a:r>
              <a:rPr lang="tr-TR" b="1" dirty="0"/>
              <a:t>2016 yılı içinde ilk defa tescil edilen işyerlerinde</a:t>
            </a:r>
            <a:r>
              <a:rPr lang="tr-TR" b="1" dirty="0" smtClean="0"/>
              <a:t>;</a:t>
            </a:r>
          </a:p>
          <a:p>
            <a:endParaRPr lang="tr-TR" dirty="0"/>
          </a:p>
          <a:p>
            <a:r>
              <a:rPr lang="tr-TR" dirty="0"/>
              <a:t>2016 yılı içinde ilk defa tescil edilen işyerlerinde uzun vadeli sigorta kollarına tabi olup </a:t>
            </a:r>
            <a:r>
              <a:rPr lang="tr-TR" b="1" u="sng" dirty="0"/>
              <a:t>prime esas kazanç alt sınırı ve üst sınırları arasında bildirilen tüm sigortalıların </a:t>
            </a:r>
            <a:r>
              <a:rPr lang="tr-TR" dirty="0"/>
              <a:t>toplam prim ödeme gün sayısı asgari ücret desteğinden yararlanılacak prim ödeme gün sayısı olarak dikkate alınacaktır.</a:t>
            </a:r>
          </a:p>
          <a:p>
            <a:endParaRPr lang="tr-TR" dirty="0" smtClean="0">
              <a:solidFill>
                <a:srgbClr val="FF0000"/>
              </a:solidFill>
            </a:endParaRPr>
          </a:p>
        </p:txBody>
      </p:sp>
    </p:spTree>
    <p:extLst>
      <p:ext uri="{BB962C8B-B14F-4D97-AF65-F5344CB8AC3E}">
        <p14:creationId xmlns:p14="http://schemas.microsoft.com/office/powerpoint/2010/main" val="211740448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smtClean="0">
                <a:solidFill>
                  <a:srgbClr val="FF0000"/>
                </a:solidFill>
              </a:rPr>
              <a:t>Asgari </a:t>
            </a:r>
            <a:r>
              <a:rPr lang="tr-TR" b="1" dirty="0">
                <a:solidFill>
                  <a:srgbClr val="FF0000"/>
                </a:solidFill>
              </a:rPr>
              <a:t>ücret desteğinden yararlanılabilecek tutar ne kadardır?</a:t>
            </a:r>
            <a:endParaRPr lang="tr-TR" dirty="0">
              <a:solidFill>
                <a:srgbClr val="FF0000"/>
              </a:solidFill>
            </a:endParaRPr>
          </a:p>
          <a:p>
            <a:endParaRPr lang="tr-TR" dirty="0" smtClean="0"/>
          </a:p>
          <a:p>
            <a:r>
              <a:rPr lang="tr-TR" dirty="0" smtClean="0"/>
              <a:t>Destekten </a:t>
            </a:r>
            <a:r>
              <a:rPr lang="tr-TR" dirty="0"/>
              <a:t>yararlanılabilecek prim ödeme gün sayısının günlük 3,33 TL ile çarpımı sonucu bulunacak rakam asgari ücret desteğinden yararlanılabilecek tutar olacaktır.</a:t>
            </a:r>
          </a:p>
          <a:p>
            <a:endParaRPr lang="tr-TR" dirty="0" smtClean="0">
              <a:solidFill>
                <a:srgbClr val="FF0000"/>
              </a:solidFill>
            </a:endParaRPr>
          </a:p>
        </p:txBody>
      </p:sp>
    </p:spTree>
    <p:extLst>
      <p:ext uri="{BB962C8B-B14F-4D97-AF65-F5344CB8AC3E}">
        <p14:creationId xmlns:p14="http://schemas.microsoft.com/office/powerpoint/2010/main" val="157450037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a:solidFill>
                  <a:srgbClr val="FF0000"/>
                </a:solidFill>
              </a:rPr>
              <a:t>Asgari ücret desteğinden yararlanmak için başvuru şartı bulunmakta mıdır</a:t>
            </a:r>
            <a:r>
              <a:rPr lang="tr-TR" b="1" dirty="0" smtClean="0">
                <a:solidFill>
                  <a:srgbClr val="FF0000"/>
                </a:solidFill>
              </a:rPr>
              <a:t>?</a:t>
            </a:r>
          </a:p>
          <a:p>
            <a:endParaRPr lang="tr-TR" dirty="0"/>
          </a:p>
          <a:p>
            <a:r>
              <a:rPr lang="tr-TR" dirty="0"/>
              <a:t>Asgari ücret desteğinden yararlanmak için herhangi bir başvurma şartı bulunmamaktadır.</a:t>
            </a:r>
          </a:p>
          <a:p>
            <a:endParaRPr lang="tr-TR" dirty="0" smtClean="0">
              <a:solidFill>
                <a:srgbClr val="FF0000"/>
              </a:solidFill>
            </a:endParaRPr>
          </a:p>
        </p:txBody>
      </p:sp>
    </p:spTree>
    <p:extLst>
      <p:ext uri="{BB962C8B-B14F-4D97-AF65-F5344CB8AC3E}">
        <p14:creationId xmlns:p14="http://schemas.microsoft.com/office/powerpoint/2010/main" val="161846528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smtClean="0">
                <a:solidFill>
                  <a:srgbClr val="FF0000"/>
                </a:solidFill>
              </a:rPr>
              <a:t>Asgari </a:t>
            </a:r>
            <a:r>
              <a:rPr lang="tr-TR" b="1" dirty="0">
                <a:solidFill>
                  <a:srgbClr val="FF0000"/>
                </a:solidFill>
              </a:rPr>
              <a:t>ücret desteğinden yararlanmak için aylık prim ve hizmet belgesini onaylar iken diğer sigorta prim teşviklerinde olduğu gibi </a:t>
            </a:r>
            <a:r>
              <a:rPr lang="tr-TR" b="1" u="sng" dirty="0">
                <a:solidFill>
                  <a:srgbClr val="FF0000"/>
                </a:solidFill>
              </a:rPr>
              <a:t>farklı bir Kanun türü </a:t>
            </a:r>
            <a:r>
              <a:rPr lang="tr-TR" b="1" dirty="0">
                <a:solidFill>
                  <a:srgbClr val="FF0000"/>
                </a:solidFill>
              </a:rPr>
              <a:t>seçimi yapılacak mı</a:t>
            </a:r>
            <a:r>
              <a:rPr lang="tr-TR" b="1" dirty="0" smtClean="0">
                <a:solidFill>
                  <a:srgbClr val="FF0000"/>
                </a:solidFill>
              </a:rPr>
              <a:t>?</a:t>
            </a:r>
          </a:p>
          <a:p>
            <a:endParaRPr lang="tr-TR" dirty="0">
              <a:solidFill>
                <a:srgbClr val="FF0000"/>
              </a:solidFill>
            </a:endParaRPr>
          </a:p>
          <a:p>
            <a:r>
              <a:rPr lang="tr-TR" dirty="0"/>
              <a:t>Hayır. Usul ve esası genelgede açıklanacak olan şartları taşıyan işverenlerimiz, </a:t>
            </a:r>
            <a:r>
              <a:rPr lang="tr-TR" u="sng" dirty="0">
                <a:solidFill>
                  <a:srgbClr val="FF0000"/>
                </a:solidFill>
              </a:rPr>
              <a:t>Kanun hükümlerinden herhangi bir işlem yapmaksızın yararlanacaklardır. </a:t>
            </a:r>
            <a:r>
              <a:rPr lang="tr-TR" dirty="0"/>
              <a:t>Dolayısıyla diğer sigorta prim teşvik uygulamalarında olduğu gibi aylık prim ve hizmet belgesini oluştururken asgari ücret desteğinden yararlanabilmek için farklı bir Kanun türü seçimi yapılmayacaktır.</a:t>
            </a:r>
          </a:p>
          <a:p>
            <a:endParaRPr lang="tr-TR" dirty="0" smtClean="0">
              <a:solidFill>
                <a:srgbClr val="FF0000"/>
              </a:solidFill>
            </a:endParaRPr>
          </a:p>
        </p:txBody>
      </p:sp>
    </p:spTree>
    <p:extLst>
      <p:ext uri="{BB962C8B-B14F-4D97-AF65-F5344CB8AC3E}">
        <p14:creationId xmlns:p14="http://schemas.microsoft.com/office/powerpoint/2010/main" val="367897789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a:solidFill>
                  <a:srgbClr val="FF0000"/>
                </a:solidFill>
              </a:rPr>
              <a:t>01/01/2016 tarihinden önce tescil edilmiş olan işyerlerinde asgari ücret desteğinden yararlanma şartları nelerdir</a:t>
            </a:r>
            <a:r>
              <a:rPr lang="tr-TR" b="1" dirty="0" smtClean="0">
                <a:solidFill>
                  <a:srgbClr val="FF0000"/>
                </a:solidFill>
              </a:rPr>
              <a:t>?</a:t>
            </a:r>
          </a:p>
          <a:p>
            <a:endParaRPr lang="tr-TR" dirty="0"/>
          </a:p>
          <a:p>
            <a:r>
              <a:rPr lang="tr-TR" dirty="0"/>
              <a:t>-2016 yılına ait aylık prim ve hizmet belgelerinin yasal süresinde verilmesi</a:t>
            </a:r>
            <a:r>
              <a:rPr lang="tr-TR" dirty="0" smtClean="0"/>
              <a:t>,</a:t>
            </a:r>
          </a:p>
          <a:p>
            <a:endParaRPr lang="tr-TR" dirty="0"/>
          </a:p>
          <a:p>
            <a:r>
              <a:rPr lang="tr-TR" dirty="0"/>
              <a:t>-2016 yılı için çalıştırdığı kişilerin sigorta primine esas kazançlarının tam olarak bildirilmesi</a:t>
            </a:r>
            <a:r>
              <a:rPr lang="tr-TR" dirty="0" smtClean="0"/>
              <a:t>,</a:t>
            </a:r>
          </a:p>
          <a:p>
            <a:endParaRPr lang="tr-TR" dirty="0"/>
          </a:p>
          <a:p>
            <a:r>
              <a:rPr lang="tr-TR" dirty="0"/>
              <a:t>gerekmektedir.</a:t>
            </a:r>
          </a:p>
          <a:p>
            <a:endParaRPr lang="tr-TR" dirty="0" smtClean="0">
              <a:solidFill>
                <a:srgbClr val="FF0000"/>
              </a:solidFill>
            </a:endParaRPr>
          </a:p>
        </p:txBody>
      </p:sp>
    </p:spTree>
    <p:extLst>
      <p:ext uri="{BB962C8B-B14F-4D97-AF65-F5344CB8AC3E}">
        <p14:creationId xmlns:p14="http://schemas.microsoft.com/office/powerpoint/2010/main" val="7980349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6637 </a:t>
            </a:r>
            <a:r>
              <a:rPr lang="tr-TR" sz="2000" b="1" dirty="0" smtClean="0">
                <a:solidFill>
                  <a:srgbClr val="0070C0"/>
                </a:solidFill>
              </a:rPr>
              <a:t>                                        </a:t>
            </a:r>
            <a:r>
              <a:rPr lang="tr-TR" sz="2000" b="1" u="sng" dirty="0" smtClean="0">
                <a:solidFill>
                  <a:srgbClr val="0070C0"/>
                </a:solidFill>
              </a:rPr>
              <a:t>Kabul Tarihi: 27/03/2015</a:t>
            </a:r>
            <a:endParaRPr lang="tr-TR" sz="2000" b="1" dirty="0"/>
          </a:p>
        </p:txBody>
      </p:sp>
      <p:sp>
        <p:nvSpPr>
          <p:cNvPr id="3" name="Content Placeholder 2"/>
          <p:cNvSpPr>
            <a:spLocks noGrp="1"/>
          </p:cNvSpPr>
          <p:nvPr>
            <p:ph idx="1"/>
          </p:nvPr>
        </p:nvSpPr>
        <p:spPr/>
        <p:txBody>
          <a:bodyPr>
            <a:normAutofit/>
          </a:bodyPr>
          <a:lstStyle/>
          <a:p>
            <a:r>
              <a:rPr lang="tr-TR" b="1" dirty="0" smtClean="0">
                <a:solidFill>
                  <a:srgbClr val="FF0000"/>
                </a:solidFill>
              </a:rPr>
              <a:t>NAKİT Sermaye Artışlarına Teşvik /Yürürlük  01.07.2015</a:t>
            </a:r>
          </a:p>
          <a:p>
            <a:r>
              <a:rPr lang="tr-TR" b="1" dirty="0" smtClean="0"/>
              <a:t>Madde 8- </a:t>
            </a:r>
          </a:p>
          <a:p>
            <a:pPr algn="just"/>
            <a:r>
              <a:rPr lang="tr-TR" dirty="0" smtClean="0"/>
              <a:t>Bu bendin uygulanmasında sermaye şirketlerine nakit dışındaki varlık devirlerinden kaynaklananlar dâhil olmak üzere, sermaye şirketlerinin </a:t>
            </a:r>
            <a:r>
              <a:rPr lang="tr-TR" b="1" u="sng" dirty="0" smtClean="0"/>
              <a:t>birleşme, devir ve bölünme </a:t>
            </a:r>
            <a:r>
              <a:rPr lang="tr-TR" dirty="0" smtClean="0"/>
              <a:t>işlemlerine taraf olmalarından veya </a:t>
            </a:r>
            <a:r>
              <a:rPr lang="tr-TR" b="1" u="sng" dirty="0" smtClean="0"/>
              <a:t>bilançoda yer alan öz sermaye kalemlerinin sermayeye eklenmesinden</a:t>
            </a:r>
            <a:r>
              <a:rPr lang="tr-TR" dirty="0" smtClean="0"/>
              <a:t> kaynaklanan ya da</a:t>
            </a:r>
            <a:r>
              <a:rPr lang="tr-TR" b="1" u="sng" dirty="0" smtClean="0"/>
              <a:t> ortaklar </a:t>
            </a:r>
            <a:r>
              <a:rPr lang="tr-TR" dirty="0" smtClean="0"/>
              <a:t>veya bu Kanunun 12 </a:t>
            </a:r>
            <a:r>
              <a:rPr lang="tr-TR" dirty="0" err="1" smtClean="0"/>
              <a:t>nci</a:t>
            </a:r>
            <a:r>
              <a:rPr lang="tr-TR" dirty="0" smtClean="0"/>
              <a:t> maddesi kapsamında ortaklarla ilişkili olan kişilerce kredi kullanılmak veya </a:t>
            </a:r>
            <a:r>
              <a:rPr lang="tr-TR" b="1" u="sng" dirty="0" smtClean="0"/>
              <a:t>borç alınmak suretiyle gerçekleştirilen </a:t>
            </a:r>
            <a:r>
              <a:rPr lang="tr-TR" dirty="0" smtClean="0"/>
              <a:t>sermaye artırımları, </a:t>
            </a:r>
            <a:r>
              <a:rPr lang="tr-TR" b="1" u="sng" dirty="0" smtClean="0">
                <a:solidFill>
                  <a:srgbClr val="0070C0"/>
                </a:solidFill>
              </a:rPr>
              <a:t>indirim hesaplamasında dikkate alınmaz.</a:t>
            </a:r>
          </a:p>
          <a:p>
            <a:endParaRPr lang="tr-TR"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lnSpcReduction="10000"/>
          </a:bodyPr>
          <a:lstStyle/>
          <a:p>
            <a:endParaRPr lang="tr-TR" b="1" dirty="0" smtClean="0"/>
          </a:p>
          <a:p>
            <a:r>
              <a:rPr lang="tr-TR" b="1" dirty="0">
                <a:solidFill>
                  <a:srgbClr val="FF0000"/>
                </a:solidFill>
              </a:rPr>
              <a:t>2016 yılı içinde </a:t>
            </a:r>
            <a:r>
              <a:rPr lang="tr-TR" b="1" u="sng" dirty="0">
                <a:solidFill>
                  <a:srgbClr val="FF0000"/>
                </a:solidFill>
              </a:rPr>
              <a:t>ilk defa tescil edilen </a:t>
            </a:r>
            <a:r>
              <a:rPr lang="tr-TR" b="1" dirty="0">
                <a:solidFill>
                  <a:srgbClr val="FF0000"/>
                </a:solidFill>
              </a:rPr>
              <a:t>işyerlerinde asgari ücret desteğinden yararlanma şartları nelerdir</a:t>
            </a:r>
            <a:r>
              <a:rPr lang="tr-TR" b="1" dirty="0" smtClean="0">
                <a:solidFill>
                  <a:srgbClr val="FF0000"/>
                </a:solidFill>
              </a:rPr>
              <a:t>?</a:t>
            </a:r>
          </a:p>
          <a:p>
            <a:endParaRPr lang="tr-TR" dirty="0"/>
          </a:p>
          <a:p>
            <a:r>
              <a:rPr lang="tr-TR" dirty="0"/>
              <a:t>-2016 yılına ait aylık prim ve hizmet belgelerinin yasal süresinde verilmesi,</a:t>
            </a:r>
          </a:p>
          <a:p>
            <a:r>
              <a:rPr lang="tr-TR" dirty="0"/>
              <a:t>-Cari ay primlerinin yasal süresi içinde </a:t>
            </a:r>
            <a:r>
              <a:rPr lang="tr-TR" b="1" u="sng" dirty="0">
                <a:solidFill>
                  <a:srgbClr val="FF0000"/>
                </a:solidFill>
              </a:rPr>
              <a:t>ödenmesi,</a:t>
            </a:r>
          </a:p>
          <a:p>
            <a:r>
              <a:rPr lang="tr-TR" dirty="0"/>
              <a:t>-İşverenin, Kuruma prim, idari para cezası ile bunlara ilişkin gecikme cezası ve gecikme zammı </a:t>
            </a:r>
            <a:r>
              <a:rPr lang="tr-TR" b="1" u="sng" dirty="0">
                <a:solidFill>
                  <a:srgbClr val="FF0000"/>
                </a:solidFill>
              </a:rPr>
              <a:t>borcunun bulunmaması </a:t>
            </a:r>
            <a:r>
              <a:rPr lang="tr-TR" dirty="0"/>
              <a:t>veya </a:t>
            </a:r>
            <a:r>
              <a:rPr lang="tr-TR" dirty="0" smtClean="0"/>
              <a:t>taksitlendirmiş </a:t>
            </a:r>
            <a:r>
              <a:rPr lang="tr-TR" dirty="0"/>
              <a:t>olması,</a:t>
            </a:r>
          </a:p>
          <a:p>
            <a:r>
              <a:rPr lang="tr-TR" dirty="0"/>
              <a:t>-2016 yılı için çalıştırdığı kişileri sigortalı olarak bildirmesi, bildirdiği sigortalıları fiilen çalıştırması ve prime esas kazançlarını eksik bildirmemesi,</a:t>
            </a:r>
          </a:p>
          <a:p>
            <a:r>
              <a:rPr lang="tr-TR" dirty="0"/>
              <a:t>gerekmektedir.</a:t>
            </a:r>
          </a:p>
          <a:p>
            <a:endParaRPr lang="tr-TR" dirty="0" smtClean="0">
              <a:solidFill>
                <a:srgbClr val="FF0000"/>
              </a:solidFill>
            </a:endParaRPr>
          </a:p>
        </p:txBody>
      </p:sp>
    </p:spTree>
    <p:extLst>
      <p:ext uri="{BB962C8B-B14F-4D97-AF65-F5344CB8AC3E}">
        <p14:creationId xmlns:p14="http://schemas.microsoft.com/office/powerpoint/2010/main" val="397565954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fontScale="92500"/>
          </a:bodyPr>
          <a:lstStyle/>
          <a:p>
            <a:endParaRPr lang="tr-TR" b="1" dirty="0" smtClean="0"/>
          </a:p>
          <a:p>
            <a:r>
              <a:rPr lang="tr-TR" b="1" dirty="0">
                <a:solidFill>
                  <a:srgbClr val="FF0000"/>
                </a:solidFill>
              </a:rPr>
              <a:t>2016 yılı içinde ilk defa tescil edilen işyerlerinin 2016 yılı için çalıştırdığı kişileri sigortalı olarak bildirmediğinin veya bildirdiği sigortalıları fiilen çalıştırmadığının tespit edilmesi halinde destekten yararlanılması mümkün müdür</a:t>
            </a:r>
            <a:r>
              <a:rPr lang="tr-TR" b="1" dirty="0" smtClean="0">
                <a:solidFill>
                  <a:srgbClr val="FF0000"/>
                </a:solidFill>
              </a:rPr>
              <a:t>?</a:t>
            </a:r>
          </a:p>
          <a:p>
            <a:endParaRPr lang="tr-TR" dirty="0"/>
          </a:p>
          <a:p>
            <a:r>
              <a:rPr lang="tr-TR" dirty="0"/>
              <a:t>Denetim ve kontrolle görevli memurlarca yapılan soruşturma ve incelemelerde veya mahkeme kararları neticesinde ya da kamu kurum ve kuruluşlardan alınan yazılardan çalıştırdığı kişileri sigortalı olarak bildirmediği, prime esas kazancını eksik bildirdiği veya bildirdiği sigortalıları fiilen çalıştırmadığı tespit edilen işverenler 2016 Ocak(Daha sonra tescil edilmiş ise tescil ayı) ila 2016 Aralık ayları için </a:t>
            </a:r>
            <a:r>
              <a:rPr lang="tr-TR" u="sng" dirty="0">
                <a:solidFill>
                  <a:srgbClr val="FF0000"/>
                </a:solidFill>
              </a:rPr>
              <a:t>destekten yararlanamayacağı gibi 2016 yılında yararlanılmış destek tutarı olması halinde ise yararlandırılan tutarlar gecikme zammı ve gecikme cezası ile birlikte geri alınacaktır.</a:t>
            </a:r>
          </a:p>
        </p:txBody>
      </p:sp>
    </p:spTree>
    <p:extLst>
      <p:ext uri="{BB962C8B-B14F-4D97-AF65-F5344CB8AC3E}">
        <p14:creationId xmlns:p14="http://schemas.microsoft.com/office/powerpoint/2010/main" val="340394362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a:solidFill>
                  <a:srgbClr val="FF0000"/>
                </a:solidFill>
              </a:rPr>
              <a:t>İşyerlerinin (tescil tarihine bakılmaksızın) 2016 yılı için sigorta primine esas kazancı eksik bildirdiğinin tespit edilmesi halinde destekten yararlanılması mümkün müdür</a:t>
            </a:r>
            <a:r>
              <a:rPr lang="tr-TR" b="1" dirty="0" smtClean="0">
                <a:solidFill>
                  <a:srgbClr val="FF0000"/>
                </a:solidFill>
              </a:rPr>
              <a:t>?</a:t>
            </a:r>
          </a:p>
          <a:p>
            <a:endParaRPr lang="tr-TR" dirty="0"/>
          </a:p>
          <a:p>
            <a:r>
              <a:rPr lang="tr-TR" dirty="0"/>
              <a:t>2016 yılı için sigorta primine esas kazancın eksik bildirildiğinin veya hiç bildirilmediğinin denetim ve kontrolle görevli memurlarca yapılan soruşturma ve incelemelerde veya mahkeme kararları neticesinde ya da kamu kurum ve kuruluşlardan alınan yazılardan anlaşılması halinde, 2016 Ocak ila 2016 Aralık ayları için </a:t>
            </a:r>
            <a:r>
              <a:rPr lang="tr-TR" u="sng" dirty="0">
                <a:solidFill>
                  <a:srgbClr val="FF0000"/>
                </a:solidFill>
              </a:rPr>
              <a:t>destekten yararlanamayacağı gibi yararlanılmış olması halinde, yararlandırılan tutarlar gecikme zammı ve gecikme cezası ile birlikte geri alınacaktır.</a:t>
            </a:r>
          </a:p>
        </p:txBody>
      </p:sp>
    </p:spTree>
    <p:extLst>
      <p:ext uri="{BB962C8B-B14F-4D97-AF65-F5344CB8AC3E}">
        <p14:creationId xmlns:p14="http://schemas.microsoft.com/office/powerpoint/2010/main" val="37044226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a:solidFill>
                  <a:srgbClr val="FF0000"/>
                </a:solidFill>
              </a:rPr>
              <a:t>Sigortalı ve işveren hisselerine ait sigorta primlerinin devlet tarafından karşılandığı durumlarda asgari ücret desteğinden yararlanılacak tutar ne olacaktır</a:t>
            </a:r>
            <a:r>
              <a:rPr lang="tr-TR" b="1" dirty="0" smtClean="0">
                <a:solidFill>
                  <a:srgbClr val="FF0000"/>
                </a:solidFill>
              </a:rPr>
              <a:t>?</a:t>
            </a:r>
          </a:p>
          <a:p>
            <a:endParaRPr lang="tr-TR" dirty="0"/>
          </a:p>
          <a:p>
            <a:r>
              <a:rPr lang="tr-TR" dirty="0"/>
              <a:t>Sigortalı ve işveren hisselerine ait sigorta primlerinin devlet tarafından karşılandığı durumlarda işverenin ödeyeceği sigorta priminin Hazinece karşılanacak asgari ücret desteği tutarından az olması halinde sadece sigorta prim borcu kadar asgari ücret desteği verilecektir.</a:t>
            </a:r>
          </a:p>
        </p:txBody>
      </p:sp>
    </p:spTree>
    <p:extLst>
      <p:ext uri="{BB962C8B-B14F-4D97-AF65-F5344CB8AC3E}">
        <p14:creationId xmlns:p14="http://schemas.microsoft.com/office/powerpoint/2010/main" val="377342580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a:solidFill>
                  <a:srgbClr val="FF0000"/>
                </a:solidFill>
              </a:rPr>
              <a:t>Devir, İntikal ve Adres Değişikliklerinde işverenler açısından bir hak kaybı söz konusu mudur</a:t>
            </a:r>
            <a:r>
              <a:rPr lang="tr-TR" b="1" dirty="0" smtClean="0">
                <a:solidFill>
                  <a:srgbClr val="FF0000"/>
                </a:solidFill>
              </a:rPr>
              <a:t>?</a:t>
            </a:r>
          </a:p>
          <a:p>
            <a:endParaRPr lang="tr-TR" dirty="0"/>
          </a:p>
          <a:p>
            <a:r>
              <a:rPr lang="tr-TR" dirty="0"/>
              <a:t>Hayır, devredilen veya intikal eden işyerleri bakımından işveren değişikliği üzerinde durulmaksızın işyeri bazında işlem yapılacaktır.</a:t>
            </a:r>
          </a:p>
          <a:p>
            <a:r>
              <a:rPr lang="tr-TR" u="sng" dirty="0"/>
              <a:t>İşyerinin aynı il içinde başka bir ünitenin görev bölgesine nakledilmesi veya farklı bir ile nakledilmesi halinde </a:t>
            </a:r>
            <a:r>
              <a:rPr lang="tr-TR" dirty="0"/>
              <a:t>işyerine yeni numara verilecek olmasına karşın bu işyerleri asgari ücret desteğinden, </a:t>
            </a:r>
            <a:r>
              <a:rPr lang="tr-TR" u="sng" dirty="0">
                <a:solidFill>
                  <a:srgbClr val="FF0000"/>
                </a:solidFill>
              </a:rPr>
              <a:t>nakledilen eski işyeri koşullarına göre yararlanacaktır</a:t>
            </a:r>
            <a:r>
              <a:rPr lang="tr-TR" dirty="0"/>
              <a:t>.</a:t>
            </a:r>
          </a:p>
        </p:txBody>
      </p:sp>
    </p:spTree>
    <p:extLst>
      <p:ext uri="{BB962C8B-B14F-4D97-AF65-F5344CB8AC3E}">
        <p14:creationId xmlns:p14="http://schemas.microsoft.com/office/powerpoint/2010/main" val="177534088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smtClean="0">
                <a:solidFill>
                  <a:srgbClr val="FF0000"/>
                </a:solidFill>
              </a:rPr>
              <a:t>Alt </a:t>
            </a:r>
            <a:r>
              <a:rPr lang="tr-TR" b="1" dirty="0">
                <a:solidFill>
                  <a:srgbClr val="FF0000"/>
                </a:solidFill>
              </a:rPr>
              <a:t>işveren tarafından çalıştırılan ve kapsama giren sigortalıların destekten yararlanılacak prim ödeme gün sayısının hesaplanmasında bir farklılık bulunmakta mıdır?</a:t>
            </a:r>
            <a:endParaRPr lang="tr-TR" dirty="0">
              <a:solidFill>
                <a:srgbClr val="FF0000"/>
              </a:solidFill>
            </a:endParaRPr>
          </a:p>
          <a:p>
            <a:endParaRPr lang="tr-TR" dirty="0" smtClean="0"/>
          </a:p>
          <a:p>
            <a:r>
              <a:rPr lang="tr-TR" dirty="0" smtClean="0"/>
              <a:t>Destekten </a:t>
            </a:r>
            <a:r>
              <a:rPr lang="tr-TR" dirty="0"/>
              <a:t>yararlanılacak prim ödeme gün sayısının hesaplanmasında, her bir alt işveren tarafından çalıştırılan ve kapsama giren sigortalıların prim ödeme gün sayıları asıl işverenin ve/veya varsa diğer alt işverenlerin prim ödeme gün sayısının hesabında dikkate alınmayacak olup, </a:t>
            </a:r>
            <a:r>
              <a:rPr lang="tr-TR" u="sng" dirty="0">
                <a:solidFill>
                  <a:srgbClr val="FF0000"/>
                </a:solidFill>
              </a:rPr>
              <a:t>her bir alt işveren için hesaplama müstakil bir işverenmiş gibi ayrı ayrı yapılacaktır.</a:t>
            </a:r>
          </a:p>
        </p:txBody>
      </p:sp>
    </p:spTree>
    <p:extLst>
      <p:ext uri="{BB962C8B-B14F-4D97-AF65-F5344CB8AC3E}">
        <p14:creationId xmlns:p14="http://schemas.microsoft.com/office/powerpoint/2010/main" val="15509348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endParaRPr lang="tr-TR" b="1" dirty="0" smtClean="0"/>
          </a:p>
          <a:p>
            <a:r>
              <a:rPr lang="tr-TR" b="1" dirty="0" smtClean="0">
                <a:solidFill>
                  <a:srgbClr val="FF0000"/>
                </a:solidFill>
              </a:rPr>
              <a:t>Kuruma </a:t>
            </a:r>
            <a:r>
              <a:rPr lang="tr-TR" b="1" dirty="0">
                <a:solidFill>
                  <a:srgbClr val="FF0000"/>
                </a:solidFill>
              </a:rPr>
              <a:t>aylık prim ve hizmet belgesi vermemelerine karşın uzun vadeli sigorta kollarına tabi olan 5510 sayılı Kanunun ek 9 uncu maddesinin birinci fıkrası kapsamında ev hizmetlerinde sigortalı çalıştıran işverenler de asgari ücret desteğinden yararlanabilecek midir</a:t>
            </a:r>
            <a:r>
              <a:rPr lang="tr-TR" b="1" dirty="0" smtClean="0">
                <a:solidFill>
                  <a:srgbClr val="FF0000"/>
                </a:solidFill>
              </a:rPr>
              <a:t>?</a:t>
            </a:r>
          </a:p>
          <a:p>
            <a:endParaRPr lang="tr-TR" dirty="0"/>
          </a:p>
          <a:p>
            <a:r>
              <a:rPr lang="tr-TR" dirty="0"/>
              <a:t>Kuruma aylık prim ve hizmet belgesi vermemelerine rağmen uzun vadeli sigorta kollarına tabi olan 5510 sayılı Kanunun ek 9 uncu maddesinin birinci fıkrası kapsamında ay içinde çalışma saati süresine göre hesaplanan çalışma gün sayısı 10 gün ve daha fazla olan sigortalıları ev hizmetlerinde çalıştıran işverenler de anılan destekten yararlanacaktır.</a:t>
            </a:r>
          </a:p>
        </p:txBody>
      </p:sp>
    </p:spTree>
    <p:extLst>
      <p:ext uri="{BB962C8B-B14F-4D97-AF65-F5344CB8AC3E}">
        <p14:creationId xmlns:p14="http://schemas.microsoft.com/office/powerpoint/2010/main" val="261336835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Mali Tatilde süreler kısaldı.</a:t>
            </a:r>
          </a:p>
          <a:p>
            <a:endParaRPr lang="tr-TR" sz="2400" b="1" dirty="0" smtClean="0">
              <a:solidFill>
                <a:srgbClr val="FF0000"/>
              </a:solidFill>
            </a:endParaRPr>
          </a:p>
          <a:p>
            <a:r>
              <a:rPr lang="tr-TR" b="1" dirty="0"/>
              <a:t>MADDE 18-</a:t>
            </a:r>
            <a:r>
              <a:rPr lang="tr-TR" dirty="0"/>
              <a:t> 15/3/2007 tarihli ve </a:t>
            </a:r>
            <a:r>
              <a:rPr lang="tr-TR" b="1" dirty="0">
                <a:hlinkClick r:id="rId3"/>
              </a:rPr>
              <a:t>5604 sayılı Malî Tatil İhdas Edilmesi Hakkında Kanunun </a:t>
            </a:r>
            <a:r>
              <a:rPr lang="tr-TR" dirty="0"/>
              <a:t>1 inci maddesinin altıncı fıkrasında yer alan “yedi gün” ibaresi “</a:t>
            </a:r>
            <a:r>
              <a:rPr lang="tr-TR" b="1" dirty="0"/>
              <a:t>beş gün</a:t>
            </a:r>
            <a:r>
              <a:rPr lang="tr-TR" dirty="0"/>
              <a:t>”, “yedinci günün” ibaresi “</a:t>
            </a:r>
            <a:r>
              <a:rPr lang="tr-TR" b="1" dirty="0"/>
              <a:t>beşinci günün</a:t>
            </a:r>
            <a:r>
              <a:rPr lang="tr-TR" dirty="0"/>
              <a:t>” şeklinde, </a:t>
            </a:r>
            <a:endParaRPr lang="tr-TR" dirty="0" smtClean="0"/>
          </a:p>
          <a:p>
            <a:endParaRPr lang="tr-TR" dirty="0" smtClean="0"/>
          </a:p>
          <a:p>
            <a:r>
              <a:rPr lang="tr-TR" dirty="0">
                <a:solidFill>
                  <a:srgbClr val="0070C0"/>
                </a:solidFill>
              </a:rPr>
              <a:t>Malî tatilin sona erdiği günü izleyen </a:t>
            </a:r>
            <a:r>
              <a:rPr lang="tr-TR" b="1" dirty="0" smtClean="0">
                <a:solidFill>
                  <a:srgbClr val="0070C0"/>
                </a:solidFill>
              </a:rPr>
              <a:t>BEŞ</a:t>
            </a:r>
            <a:r>
              <a:rPr lang="tr-TR" dirty="0" smtClean="0">
                <a:solidFill>
                  <a:srgbClr val="0070C0"/>
                </a:solidFill>
              </a:rPr>
              <a:t> </a:t>
            </a:r>
            <a:r>
              <a:rPr lang="tr-TR" dirty="0">
                <a:solidFill>
                  <a:srgbClr val="0070C0"/>
                </a:solidFill>
              </a:rPr>
              <a:t>gün içinde biten bu madde kapsamındaki kanuni ve idari süreler, malî tatilin son gününü izleyen tarihten itibaren </a:t>
            </a:r>
            <a:r>
              <a:rPr lang="tr-TR" b="1" dirty="0" smtClean="0">
                <a:solidFill>
                  <a:srgbClr val="0070C0"/>
                </a:solidFill>
              </a:rPr>
              <a:t>BEŞİNCİ</a:t>
            </a:r>
            <a:r>
              <a:rPr lang="tr-TR" dirty="0" smtClean="0">
                <a:solidFill>
                  <a:srgbClr val="0070C0"/>
                </a:solidFill>
              </a:rPr>
              <a:t> </a:t>
            </a:r>
            <a:r>
              <a:rPr lang="tr-TR" dirty="0">
                <a:solidFill>
                  <a:srgbClr val="0070C0"/>
                </a:solidFill>
              </a:rPr>
              <a:t>günün mesai saati bitiminde sona ermiş sayılır</a:t>
            </a:r>
            <a:r>
              <a:rPr lang="tr-TR" dirty="0" smtClean="0">
                <a:solidFill>
                  <a:srgbClr val="0070C0"/>
                </a:solidFill>
              </a:rPr>
              <a:t>.</a:t>
            </a:r>
            <a:endParaRPr lang="tr-TR" dirty="0">
              <a:solidFill>
                <a:srgbClr val="0070C0"/>
              </a:solidFill>
            </a:endParaRPr>
          </a:p>
        </p:txBody>
      </p:sp>
    </p:spTree>
    <p:extLst>
      <p:ext uri="{BB962C8B-B14F-4D97-AF65-F5344CB8AC3E}">
        <p14:creationId xmlns:p14="http://schemas.microsoft.com/office/powerpoint/2010/main" val="282310846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Mali Tatilde süreler kısaldı.</a:t>
            </a:r>
          </a:p>
          <a:p>
            <a:endParaRPr lang="tr-TR" sz="2400" b="1" dirty="0" smtClean="0">
              <a:solidFill>
                <a:srgbClr val="FF0000"/>
              </a:solidFill>
            </a:endParaRPr>
          </a:p>
          <a:p>
            <a:r>
              <a:rPr lang="tr-TR" b="1" dirty="0"/>
              <a:t>MADDE 18-</a:t>
            </a:r>
            <a:r>
              <a:rPr lang="tr-TR" dirty="0"/>
              <a:t> 15/3/2007 tarihli ve </a:t>
            </a:r>
            <a:r>
              <a:rPr lang="tr-TR" b="1" dirty="0">
                <a:hlinkClick r:id="rId3"/>
              </a:rPr>
              <a:t>5604 sayılı Malî Tatil İhdas Edilmesi Hakkında Kanunun </a:t>
            </a:r>
            <a:r>
              <a:rPr lang="tr-TR" dirty="0"/>
              <a:t>1 inci maddesinin yedinci fıkrasında yer alan “Gümrük idareleri” ibaresi “Özel tüketim vergisi, banka ve sigorta muameleleri vergisi, özel iletişim vergisi, şans oyunları vergisi ile gümrük idareleri” şeklinde, </a:t>
            </a:r>
            <a:endParaRPr lang="tr-TR" dirty="0" smtClean="0"/>
          </a:p>
          <a:p>
            <a:endParaRPr lang="tr-TR" dirty="0" smtClean="0"/>
          </a:p>
          <a:p>
            <a:r>
              <a:rPr lang="tr-TR" b="1" u="sng" dirty="0">
                <a:solidFill>
                  <a:srgbClr val="0070C0"/>
                </a:solidFill>
              </a:rPr>
              <a:t>Özel tüketim vergisi, banka ve sigorta muameleleri vergisi, özel iletişim vergisi, şans oyunları vergisi ile </a:t>
            </a:r>
            <a:r>
              <a:rPr lang="tr-TR" dirty="0">
                <a:solidFill>
                  <a:srgbClr val="0070C0"/>
                </a:solidFill>
              </a:rPr>
              <a:t>gümrük idareleri</a:t>
            </a:r>
            <a:r>
              <a:rPr lang="tr-TR" dirty="0" smtClean="0">
                <a:solidFill>
                  <a:srgbClr val="0070C0"/>
                </a:solidFill>
              </a:rPr>
              <a:t>, </a:t>
            </a:r>
            <a:r>
              <a:rPr lang="tr-TR" dirty="0">
                <a:solidFill>
                  <a:srgbClr val="0070C0"/>
                </a:solidFill>
              </a:rPr>
              <a:t>il özel idareleri ve belediyeler tarafından tarh ve/veya tahsil edilen vergi, resim ve harçlarla ilgili olarak malî tatil uygulanmaz.</a:t>
            </a:r>
          </a:p>
          <a:p>
            <a:endParaRPr lang="tr-TR" dirty="0"/>
          </a:p>
        </p:txBody>
      </p:sp>
    </p:spTree>
    <p:extLst>
      <p:ext uri="{BB962C8B-B14F-4D97-AF65-F5344CB8AC3E}">
        <p14:creationId xmlns:p14="http://schemas.microsoft.com/office/powerpoint/2010/main" val="639409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6661 </a:t>
            </a:r>
            <a:r>
              <a:rPr lang="tr-TR" sz="2000" b="1" dirty="0" smtClean="0">
                <a:solidFill>
                  <a:srgbClr val="0070C0"/>
                </a:solidFill>
              </a:rPr>
              <a:t>                                             </a:t>
            </a:r>
            <a:r>
              <a:rPr lang="tr-TR" sz="2000" b="1" u="sng" dirty="0" smtClean="0">
                <a:solidFill>
                  <a:srgbClr val="0070C0"/>
                </a:solidFill>
              </a:rPr>
              <a:t>Kabul Tarihi: 14/01/2016</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r>
              <a:rPr lang="tr-TR" sz="2400" b="1" dirty="0" smtClean="0">
                <a:solidFill>
                  <a:srgbClr val="FF0000"/>
                </a:solidFill>
              </a:rPr>
              <a:t>Mali Tatilde süreler kısaldı.</a:t>
            </a:r>
          </a:p>
          <a:p>
            <a:endParaRPr lang="tr-TR" sz="2400" b="1" dirty="0" smtClean="0">
              <a:solidFill>
                <a:srgbClr val="FF0000"/>
              </a:solidFill>
            </a:endParaRPr>
          </a:p>
          <a:p>
            <a:r>
              <a:rPr lang="tr-TR" b="1" dirty="0"/>
              <a:t>MADDE 18-</a:t>
            </a:r>
            <a:r>
              <a:rPr lang="tr-TR" dirty="0"/>
              <a:t> 15/3/2007 tarihli ve </a:t>
            </a:r>
            <a:r>
              <a:rPr lang="tr-TR" b="1" dirty="0">
                <a:hlinkClick r:id="rId3"/>
              </a:rPr>
              <a:t>5604 sayılı Malî Tatil İhdas Edilmesi Hakkında Kanunun </a:t>
            </a:r>
            <a:r>
              <a:rPr lang="tr-TR" dirty="0"/>
              <a:t>1 inci maddesinin sekizinci fıkrasında yer alan “son gününden itibaren üçüncü günün” ibaresi “</a:t>
            </a:r>
            <a:r>
              <a:rPr lang="tr-TR" b="1" dirty="0"/>
              <a:t>son gününü izleyen günün</a:t>
            </a:r>
            <a:r>
              <a:rPr lang="tr-TR" dirty="0"/>
              <a:t>” şeklinde değiştirilmiştir.</a:t>
            </a:r>
          </a:p>
          <a:p>
            <a:endParaRPr lang="tr-TR" dirty="0" smtClean="0"/>
          </a:p>
          <a:p>
            <a:r>
              <a:rPr lang="tr-TR" dirty="0">
                <a:solidFill>
                  <a:srgbClr val="0070C0"/>
                </a:solidFill>
              </a:rPr>
              <a:t>Beyana dayanan ve beyanname verme süresi malî tatil nedeniyle uzamış olan vergilerde ödeme süresi (aynı ay içerisinde kalmak kaydıyla), uzayan beyanname verme süresinin son </a:t>
            </a:r>
            <a:r>
              <a:rPr lang="tr-TR" dirty="0" smtClean="0">
                <a:solidFill>
                  <a:srgbClr val="0070C0"/>
                </a:solidFill>
              </a:rPr>
              <a:t>gününü izleyen günün </a:t>
            </a:r>
            <a:r>
              <a:rPr lang="tr-TR" dirty="0">
                <a:solidFill>
                  <a:srgbClr val="0070C0"/>
                </a:solidFill>
              </a:rPr>
              <a:t>mesai saati bitimine kadar uzamış sayılır.</a:t>
            </a:r>
          </a:p>
        </p:txBody>
      </p:sp>
    </p:spTree>
    <p:extLst>
      <p:ext uri="{BB962C8B-B14F-4D97-AF65-F5344CB8AC3E}">
        <p14:creationId xmlns:p14="http://schemas.microsoft.com/office/powerpoint/2010/main" val="1202167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6637 </a:t>
            </a:r>
            <a:r>
              <a:rPr lang="tr-TR" sz="2000" b="1" dirty="0" smtClean="0">
                <a:solidFill>
                  <a:srgbClr val="0070C0"/>
                </a:solidFill>
              </a:rPr>
              <a:t>                                        </a:t>
            </a:r>
            <a:r>
              <a:rPr lang="tr-TR" sz="2000" b="1" u="sng" dirty="0" smtClean="0">
                <a:solidFill>
                  <a:srgbClr val="0070C0"/>
                </a:solidFill>
              </a:rPr>
              <a:t>Kabul Tarihi: 27/03/2015</a:t>
            </a:r>
            <a:endParaRPr lang="tr-TR" sz="2000" b="1" dirty="0"/>
          </a:p>
        </p:txBody>
      </p:sp>
      <p:sp>
        <p:nvSpPr>
          <p:cNvPr id="3" name="Content Placeholder 2"/>
          <p:cNvSpPr>
            <a:spLocks noGrp="1"/>
          </p:cNvSpPr>
          <p:nvPr>
            <p:ph idx="1"/>
          </p:nvPr>
        </p:nvSpPr>
        <p:spPr/>
        <p:txBody>
          <a:bodyPr>
            <a:normAutofit/>
          </a:bodyPr>
          <a:lstStyle/>
          <a:p>
            <a:r>
              <a:rPr lang="tr-TR" b="1" dirty="0" smtClean="0"/>
              <a:t>Madde 16-        </a:t>
            </a:r>
            <a:endParaRPr lang="tr-TR" dirty="0" smtClean="0"/>
          </a:p>
          <a:p>
            <a:r>
              <a:rPr lang="tr-TR" b="1" dirty="0" smtClean="0">
                <a:solidFill>
                  <a:srgbClr val="FF0000"/>
                </a:solidFill>
              </a:rPr>
              <a:t>Doğum yardımı  / Yürürlük 15.05.2015</a:t>
            </a:r>
          </a:p>
          <a:p>
            <a:r>
              <a:rPr lang="tr-TR" dirty="0" smtClean="0"/>
              <a:t>Türk vatandaşlarına, canlı doğan </a:t>
            </a:r>
          </a:p>
          <a:p>
            <a:r>
              <a:rPr lang="tr-TR" dirty="0" smtClean="0"/>
              <a:t>birinci çocuğu için 300 TL, </a:t>
            </a:r>
          </a:p>
          <a:p>
            <a:r>
              <a:rPr lang="tr-TR" dirty="0" smtClean="0"/>
              <a:t>ikinci çocuğu için 400 TL, </a:t>
            </a:r>
          </a:p>
          <a:p>
            <a:r>
              <a:rPr lang="tr-TR" dirty="0" smtClean="0"/>
              <a:t>üçüncü ve sonraki çocukları için 600 TL doğum yardımı yapılır. </a:t>
            </a:r>
          </a:p>
          <a:p>
            <a:r>
              <a:rPr lang="tr-TR" dirty="0" smtClean="0"/>
              <a:t>Bu yardım Türk vatandaşı olan anne veya babaya, her ikisi de Türk vatandaşı ise </a:t>
            </a:r>
            <a:r>
              <a:rPr lang="tr-TR" b="1" dirty="0" smtClean="0"/>
              <a:t>anneye </a:t>
            </a:r>
            <a:r>
              <a:rPr lang="tr-TR" dirty="0" smtClean="0"/>
              <a:t>yapılır.</a:t>
            </a:r>
            <a:r>
              <a:rPr lang="tr-TR" b="1" dirty="0" smtClean="0"/>
              <a:t> </a:t>
            </a:r>
            <a:r>
              <a:rPr lang="tr-TR" dirty="0" smtClean="0"/>
              <a:t>Doğum yardımı, Bakanlıkça belirlenen zorunlu hâllerde babaya ödenebilir. Doğum yardımı ödenmesinde Kimlik Paylaşımı Sisteminde yer alan nüfus kayıtları esas alınır.</a:t>
            </a:r>
          </a:p>
          <a:p>
            <a:pPr algn="just">
              <a:buNone/>
            </a:pPr>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pPr fontAlgn="ctr"/>
            <a:r>
              <a:rPr lang="tr-TR" sz="2400" b="1" dirty="0">
                <a:solidFill>
                  <a:srgbClr val="FF0000"/>
                </a:solidFill>
              </a:rPr>
              <a:t>Genç girişimcilerde kazanç istisnası:</a:t>
            </a:r>
          </a:p>
          <a:p>
            <a:pPr fontAlgn="ctr"/>
            <a:r>
              <a:rPr lang="tr-TR" sz="2400" dirty="0"/>
              <a:t>MÜKERRER MADDE 20- </a:t>
            </a:r>
            <a:endParaRPr lang="tr-TR" sz="2400" dirty="0" smtClean="0"/>
          </a:p>
          <a:p>
            <a:pPr fontAlgn="ctr"/>
            <a:endParaRPr lang="tr-TR" sz="2400" dirty="0"/>
          </a:p>
          <a:p>
            <a:pPr fontAlgn="ctr"/>
            <a:r>
              <a:rPr lang="tr-TR" sz="2400" dirty="0" smtClean="0"/>
              <a:t>Ticari</a:t>
            </a:r>
            <a:r>
              <a:rPr lang="tr-TR" sz="2400" dirty="0"/>
              <a:t>, zirai </a:t>
            </a:r>
            <a:r>
              <a:rPr lang="tr-TR" sz="2400" dirty="0" smtClean="0"/>
              <a:t>veya </a:t>
            </a:r>
            <a:r>
              <a:rPr lang="tr-TR" sz="2400" dirty="0"/>
              <a:t>mesleki faaliyeti nedeniyle adlarına </a:t>
            </a:r>
            <a:r>
              <a:rPr lang="tr-TR" sz="2400" b="1" u="sng" dirty="0" smtClean="0"/>
              <a:t>ilk defa gelir vergisi mükellefiyeti tesis olunan</a:t>
            </a:r>
            <a:r>
              <a:rPr lang="tr-TR" sz="2400" dirty="0" smtClean="0"/>
              <a:t> ve </a:t>
            </a:r>
            <a:r>
              <a:rPr lang="tr-TR" sz="2400" b="1" u="sng" dirty="0"/>
              <a:t>mükellefiyet başlangıç tarihi itibarıyla </a:t>
            </a:r>
            <a:r>
              <a:rPr lang="tr-TR" sz="2400" b="1" u="sng" dirty="0" smtClean="0"/>
              <a:t>29 yaşını doldurmamış </a:t>
            </a:r>
            <a:r>
              <a:rPr lang="tr-TR" sz="2400" dirty="0"/>
              <a:t>tam mükellef gerçek kişilerin, faaliyete başladıkları takvim yılından itibaren </a:t>
            </a:r>
            <a:r>
              <a:rPr lang="tr-TR" sz="2400" b="1" dirty="0"/>
              <a:t>üç </a:t>
            </a:r>
            <a:r>
              <a:rPr lang="tr-TR" sz="2400" dirty="0"/>
              <a:t>vergilendirme dönemi boyunca elde ettikleri bu kazançlarının </a:t>
            </a:r>
            <a:r>
              <a:rPr lang="tr-TR" sz="2400" b="1" dirty="0"/>
              <a:t>75.000 Türk lirasına </a:t>
            </a:r>
            <a:r>
              <a:rPr lang="tr-TR" sz="2400" dirty="0"/>
              <a:t>kadar olan kısmı, aşağıdaki şartlarla gelir vergisinden müstesnadır</a:t>
            </a:r>
            <a:r>
              <a:rPr lang="tr-TR" sz="2400" dirty="0" smtClean="0"/>
              <a:t>.</a:t>
            </a:r>
            <a:endParaRPr lang="tr-TR" sz="2400" dirty="0"/>
          </a:p>
        </p:txBody>
      </p:sp>
    </p:spTree>
    <p:extLst>
      <p:ext uri="{BB962C8B-B14F-4D97-AF65-F5344CB8AC3E}">
        <p14:creationId xmlns:p14="http://schemas.microsoft.com/office/powerpoint/2010/main" val="368489886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fontScale="92500" lnSpcReduction="10000"/>
          </a:bodyPr>
          <a:lstStyle/>
          <a:p>
            <a:pPr fontAlgn="ctr"/>
            <a:r>
              <a:rPr lang="tr-TR" sz="2400" b="1" dirty="0">
                <a:solidFill>
                  <a:srgbClr val="FF0000"/>
                </a:solidFill>
              </a:rPr>
              <a:t>Genç girişimcilerde kazanç istisnası</a:t>
            </a:r>
            <a:r>
              <a:rPr lang="tr-TR" sz="2400" b="1" dirty="0" smtClean="0">
                <a:solidFill>
                  <a:srgbClr val="FF0000"/>
                </a:solidFill>
              </a:rPr>
              <a:t>:</a:t>
            </a:r>
          </a:p>
          <a:p>
            <a:pPr fontAlgn="ctr"/>
            <a:endParaRPr lang="tr-TR" sz="2400" b="1" dirty="0">
              <a:solidFill>
                <a:srgbClr val="FF0000"/>
              </a:solidFill>
            </a:endParaRPr>
          </a:p>
          <a:p>
            <a:pPr fontAlgn="ctr"/>
            <a:r>
              <a:rPr lang="tr-TR" sz="2400" dirty="0"/>
              <a:t>1. İşe başlamanın </a:t>
            </a:r>
            <a:r>
              <a:rPr lang="tr-TR" sz="2400" b="1" u="sng" dirty="0"/>
              <a:t>kanuni süresi içinde </a:t>
            </a:r>
            <a:r>
              <a:rPr lang="tr-TR" sz="2400" dirty="0"/>
              <a:t>bildirilmiş olması,</a:t>
            </a:r>
          </a:p>
          <a:p>
            <a:pPr fontAlgn="ctr"/>
            <a:r>
              <a:rPr lang="tr-TR" sz="2400" dirty="0"/>
              <a:t>2. Kendi işinde </a:t>
            </a:r>
            <a:r>
              <a:rPr lang="tr-TR" sz="2400" b="1" u="sng" dirty="0"/>
              <a:t>bilfiil çalışılması </a:t>
            </a:r>
            <a:r>
              <a:rPr lang="tr-TR" sz="2400" dirty="0"/>
              <a:t>veya işin kendisi tarafından </a:t>
            </a:r>
            <a:r>
              <a:rPr lang="tr-TR" sz="2400" b="1" u="sng" dirty="0"/>
              <a:t>sevk ve idare edilmesi </a:t>
            </a:r>
            <a:endParaRPr lang="tr-TR" sz="2400" b="1" u="sng" dirty="0" smtClean="0"/>
          </a:p>
          <a:p>
            <a:pPr fontAlgn="ctr"/>
            <a:r>
              <a:rPr lang="tr-TR" sz="2400" dirty="0" smtClean="0"/>
              <a:t>3</a:t>
            </a:r>
            <a:r>
              <a:rPr lang="tr-TR" sz="2400" dirty="0"/>
              <a:t>. Faaliyetin adi ortaklık veya şahıs şirketi bünyesinde yapılması hâlinde </a:t>
            </a:r>
            <a:r>
              <a:rPr lang="tr-TR" sz="2400" b="1" u="sng" dirty="0"/>
              <a:t>tüm ortakların işe başlama tarihi itibarıyla bu maddedeki şartları taşıması,</a:t>
            </a:r>
          </a:p>
          <a:p>
            <a:pPr fontAlgn="ctr"/>
            <a:r>
              <a:rPr lang="tr-TR" sz="2400" dirty="0"/>
              <a:t>4. Ölüm nedeniyle faaliyetin eş ve çocuklar tarafından devralınması hâli hariç olmak üzere, faaliyeti durdurulan veya faaliyetine devam eden bir işletmenin ya da mesleki faaliyetin eş veya üçüncü dereceye kadar (bu derece dâhil) kan veya kayın hısımlarından devralınmamış olması,</a:t>
            </a:r>
          </a:p>
          <a:p>
            <a:pPr fontAlgn="ctr"/>
            <a:r>
              <a:rPr lang="tr-TR" sz="2400" dirty="0"/>
              <a:t>5. Mevcut bir işletmeye veya mesleki faaliyete sonradan ortak olunmaması</a:t>
            </a:r>
            <a:r>
              <a:rPr lang="tr-TR" sz="2400" dirty="0" smtClean="0"/>
              <a:t>.</a:t>
            </a:r>
            <a:endParaRPr lang="tr-TR" sz="2400" dirty="0"/>
          </a:p>
        </p:txBody>
      </p:sp>
    </p:spTree>
    <p:extLst>
      <p:ext uri="{BB962C8B-B14F-4D97-AF65-F5344CB8AC3E}">
        <p14:creationId xmlns:p14="http://schemas.microsoft.com/office/powerpoint/2010/main" val="3156175735"/>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484784"/>
            <a:ext cx="7901014" cy="5112568"/>
          </a:xfrm>
        </p:spPr>
        <p:txBody>
          <a:bodyPr>
            <a:normAutofit/>
          </a:bodyPr>
          <a:lstStyle/>
          <a:p>
            <a:pPr fontAlgn="ctr"/>
            <a:r>
              <a:rPr lang="tr-TR" sz="2400" b="1" dirty="0"/>
              <a:t>MADDE 2-</a:t>
            </a:r>
            <a:r>
              <a:rPr lang="tr-TR" sz="2400" dirty="0"/>
              <a:t> 193 sayılı Kanunun 89 uncu maddesinin birinci fıkrasına aşağıdaki bent eklenmiştir</a:t>
            </a:r>
            <a:r>
              <a:rPr lang="tr-TR" sz="2400" dirty="0" smtClean="0"/>
              <a:t>.</a:t>
            </a:r>
          </a:p>
          <a:p>
            <a:pPr fontAlgn="ctr"/>
            <a:endParaRPr lang="tr-TR" sz="2400" dirty="0"/>
          </a:p>
          <a:p>
            <a:pPr fontAlgn="ctr"/>
            <a:r>
              <a:rPr lang="tr-TR" sz="2400" dirty="0"/>
              <a:t>“15. </a:t>
            </a:r>
            <a:r>
              <a:rPr lang="tr-TR" sz="2400" b="1" u="sng" dirty="0"/>
              <a:t>Basit usulde tespit edilen ticari kazançların yıllık 8.000 Türk lirasına kadar olan kısmı </a:t>
            </a:r>
            <a:endParaRPr lang="tr-TR" sz="2400" b="1" u="sng" dirty="0" smtClean="0"/>
          </a:p>
          <a:p>
            <a:pPr fontAlgn="ctr"/>
            <a:endParaRPr lang="tr-TR" sz="2400" dirty="0"/>
          </a:p>
          <a:p>
            <a:pPr fontAlgn="ctr"/>
            <a:r>
              <a:rPr lang="tr-TR" sz="2400" dirty="0" smtClean="0"/>
              <a:t>(</a:t>
            </a:r>
            <a:r>
              <a:rPr lang="tr-TR" sz="2400" dirty="0"/>
              <a:t>Bu Kanunun mükerrer 20 </a:t>
            </a:r>
            <a:r>
              <a:rPr lang="tr-TR" sz="2400" dirty="0" err="1"/>
              <a:t>nci</a:t>
            </a:r>
            <a:r>
              <a:rPr lang="tr-TR" sz="2400" dirty="0"/>
              <a:t> maddesinde yer alan kazanç istisnasından faydalananlar bu bent hükmünden yararlanamaz. Bu bendin uygulanmasına ilişkin usul ve esasları belirlemeye Maliye Bakanlığı yetkilidir.).”</a:t>
            </a:r>
          </a:p>
        </p:txBody>
      </p:sp>
    </p:spTree>
    <p:extLst>
      <p:ext uri="{BB962C8B-B14F-4D97-AF65-F5344CB8AC3E}">
        <p14:creationId xmlns:p14="http://schemas.microsoft.com/office/powerpoint/2010/main" val="3293628919"/>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268760"/>
            <a:ext cx="7901014" cy="5328592"/>
          </a:xfrm>
        </p:spPr>
        <p:txBody>
          <a:bodyPr>
            <a:normAutofit fontScale="85000" lnSpcReduction="20000"/>
          </a:bodyPr>
          <a:lstStyle/>
          <a:p>
            <a:r>
              <a:rPr lang="tr-TR" sz="2400" b="1" dirty="0">
                <a:solidFill>
                  <a:srgbClr val="FF0000"/>
                </a:solidFill>
              </a:rPr>
              <a:t>Ebeveynlerden biri çocuğu ilköğretime başlayana kadar yarı zamanlı çalışabilecek.</a:t>
            </a:r>
            <a:endParaRPr lang="tr-TR" sz="2400" dirty="0">
              <a:solidFill>
                <a:srgbClr val="FF0000"/>
              </a:solidFill>
            </a:endParaRPr>
          </a:p>
          <a:p>
            <a:r>
              <a:rPr lang="tr-TR" sz="2400" dirty="0"/>
              <a:t>Bu Kanun’ un 21. maddesiyle, 4857 sayılı İş Kanununun 13. maddesine eklenen fıkralar ile; analık izni ve yarı zamanlı çalışma sonrasında, çocuğun mecburi ilköğretim çağına gelmesine kadar ebeveynlere kısmi süreli çalışma hakkı verilmiştir.</a:t>
            </a:r>
          </a:p>
          <a:p>
            <a:r>
              <a:rPr lang="tr-TR" sz="2400" dirty="0"/>
              <a:t>Buna göre; </a:t>
            </a:r>
            <a:r>
              <a:rPr lang="tr-TR" sz="2400" u="sng" dirty="0">
                <a:solidFill>
                  <a:srgbClr val="FF0000"/>
                </a:solidFill>
              </a:rPr>
              <a:t>ebeveynlerden biri, çocuğun mecburi ilköğretim çağının başladığı tarihi takip eden aybaşına kadar kısmi süreli çalışma talebinde bulunabilecektir.</a:t>
            </a:r>
          </a:p>
          <a:p>
            <a:r>
              <a:rPr lang="tr-TR" sz="2400" dirty="0"/>
              <a:t>Bu talep,</a:t>
            </a:r>
            <a:r>
              <a:rPr lang="tr-TR" sz="2400" u="sng" dirty="0">
                <a:solidFill>
                  <a:srgbClr val="FF0000"/>
                </a:solidFill>
              </a:rPr>
              <a:t> işveren tarafından karşılanacak ve geçerli fesih nedeni sayılmayacaktır. </a:t>
            </a:r>
            <a:r>
              <a:rPr lang="tr-TR" sz="2400" dirty="0"/>
              <a:t>Ayrıca, kısmi süreli çalışmaya başlayan işçi aynı çocuk için bir daha bu haktan faydalanmamak üzere tam zamanlı çalışmaya dönebilecektir. Diğer taraftan, kısmi süreli çalışmaya geçen işçinin tam zamanlı çalışmaya başlaması durumunda yerine işe alınan işçinin iş sözleşmesi kendiliğinden sona erecektir.</a:t>
            </a:r>
          </a:p>
          <a:p>
            <a:r>
              <a:rPr lang="tr-TR" sz="2400" u="sng" dirty="0">
                <a:solidFill>
                  <a:srgbClr val="FF0000"/>
                </a:solidFill>
              </a:rPr>
              <a:t>Ebeveynlerden birinin çalışmaması halinde, çalışan eş kısmi süreli çalışma talebinde bulunamayacaktır. </a:t>
            </a:r>
            <a:r>
              <a:rPr lang="tr-TR" sz="2400" dirty="0"/>
              <a:t>Bir çocuğu eşiyle birlikte veya münferiden evlat edinenler de çocuğun fiilen teslim edildiği tarihten itibaren bu haktan faydalanabilecektir.</a:t>
            </a:r>
          </a:p>
        </p:txBody>
      </p:sp>
    </p:spTree>
    <p:extLst>
      <p:ext uri="{BB962C8B-B14F-4D97-AF65-F5344CB8AC3E}">
        <p14:creationId xmlns:p14="http://schemas.microsoft.com/office/powerpoint/2010/main" val="28647401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268760"/>
            <a:ext cx="7901014" cy="5328592"/>
          </a:xfrm>
        </p:spPr>
        <p:txBody>
          <a:bodyPr>
            <a:normAutofit/>
          </a:bodyPr>
          <a:lstStyle/>
          <a:p>
            <a:r>
              <a:rPr lang="tr-TR" sz="2000" b="1" dirty="0">
                <a:solidFill>
                  <a:srgbClr val="FF0000"/>
                </a:solidFill>
              </a:rPr>
              <a:t>Çalışanlar doğum ve evlat edinme sonrası yarım çalışma ödeneği alabilecek</a:t>
            </a:r>
            <a:r>
              <a:rPr lang="tr-TR" sz="2000" b="1" dirty="0" smtClean="0">
                <a:solidFill>
                  <a:srgbClr val="FF0000"/>
                </a:solidFill>
              </a:rPr>
              <a:t>.</a:t>
            </a:r>
          </a:p>
          <a:p>
            <a:endParaRPr lang="tr-TR" sz="2000" dirty="0"/>
          </a:p>
          <a:p>
            <a:r>
              <a:rPr lang="tr-TR" sz="2000" dirty="0"/>
              <a:t>Bu Kanun’un 20. maddesiyle, 4447 sayılı İşsizlik Sigortası Kanunu’na eklenen EK MADDE 5 ile</a:t>
            </a:r>
            <a:r>
              <a:rPr lang="tr-TR" sz="2000" u="sng" dirty="0">
                <a:solidFill>
                  <a:srgbClr val="FF0000"/>
                </a:solidFill>
              </a:rPr>
              <a:t>; işçiye, haftalık çalışma süresinin yarısı kadar verilen ücretsiz izin süresince doğum ve evlat edinme sonrası yarım çalışma ödeneği ödenecektir.</a:t>
            </a:r>
          </a:p>
          <a:p>
            <a:r>
              <a:rPr lang="tr-TR" sz="2000" dirty="0"/>
              <a:t>Yarım çalışma ödeneği, çalışılan aya ait aylık prim ve hizmet belgesinin ilişkin olduğu aydan sonraki ikinci ay içinde işsizlik fonundan aylık olarak ödenecektir. </a:t>
            </a:r>
            <a:r>
              <a:rPr lang="tr-TR" sz="2000" u="sng" dirty="0">
                <a:solidFill>
                  <a:srgbClr val="FF0000"/>
                </a:solidFill>
              </a:rPr>
              <a:t>Ödenecek ücret, günlük asgari ücretin brüt tutarı kadar olacaktır.</a:t>
            </a:r>
          </a:p>
          <a:p>
            <a:r>
              <a:rPr lang="tr-TR" sz="2000" dirty="0"/>
              <a:t>Bu uygulamada, işçinin çalıştığı süreye tekabül eden kısmının prim ve ücretleri işveren, çalışmadıkları süreye tekabül eden prim ve ücretleri İşsizlik Fonundan karşılanacaktır</a:t>
            </a:r>
            <a:r>
              <a:rPr lang="tr-TR" sz="2000" dirty="0" smtClean="0"/>
              <a:t>.</a:t>
            </a:r>
            <a:endParaRPr lang="tr-TR" sz="2000" dirty="0"/>
          </a:p>
        </p:txBody>
      </p:sp>
    </p:spTree>
    <p:extLst>
      <p:ext uri="{BB962C8B-B14F-4D97-AF65-F5344CB8AC3E}">
        <p14:creationId xmlns:p14="http://schemas.microsoft.com/office/powerpoint/2010/main" val="124246487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268760"/>
            <a:ext cx="7901014" cy="5328592"/>
          </a:xfrm>
        </p:spPr>
        <p:txBody>
          <a:bodyPr>
            <a:normAutofit/>
          </a:bodyPr>
          <a:lstStyle/>
          <a:p>
            <a:r>
              <a:rPr lang="tr-TR" sz="2000" b="1" dirty="0">
                <a:solidFill>
                  <a:srgbClr val="FF0000"/>
                </a:solidFill>
              </a:rPr>
              <a:t>Çalışanlar doğum ve evlat edinme sonrası yarım çalışma ödeneği alabilecek</a:t>
            </a:r>
            <a:r>
              <a:rPr lang="tr-TR" sz="2000" b="1" dirty="0" smtClean="0">
                <a:solidFill>
                  <a:srgbClr val="FF0000"/>
                </a:solidFill>
              </a:rPr>
              <a:t>.</a:t>
            </a:r>
          </a:p>
          <a:p>
            <a:endParaRPr lang="tr-TR" sz="2000" dirty="0"/>
          </a:p>
          <a:p>
            <a:r>
              <a:rPr lang="tr-TR" sz="2000" dirty="0"/>
              <a:t>İşçinin bu düzenlemeden yararlanabilmesi için;</a:t>
            </a:r>
          </a:p>
          <a:p>
            <a:r>
              <a:rPr lang="tr-TR" sz="2000" dirty="0"/>
              <a:t>Adına doğum veya evlat edinme tarihinden önceki </a:t>
            </a:r>
            <a:endParaRPr lang="tr-TR" sz="2000" u="sng" dirty="0">
              <a:solidFill>
                <a:srgbClr val="FF0000"/>
              </a:solidFill>
            </a:endParaRPr>
          </a:p>
          <a:p>
            <a:r>
              <a:rPr lang="tr-TR" sz="2000" dirty="0"/>
              <a:t>4857 sayılı </a:t>
            </a:r>
            <a:r>
              <a:rPr lang="tr-TR" sz="2000" dirty="0" err="1" smtClean="0"/>
              <a:t>Ka</a:t>
            </a:r>
            <a:r>
              <a:rPr lang="tr-TR" sz="2000" b="1" u="sng" dirty="0" err="1">
                <a:solidFill>
                  <a:srgbClr val="FF0000"/>
                </a:solidFill>
              </a:rPr>
              <a:t>son</a:t>
            </a:r>
            <a:r>
              <a:rPr lang="tr-TR" sz="2000" b="1" u="sng" dirty="0">
                <a:solidFill>
                  <a:srgbClr val="FF0000"/>
                </a:solidFill>
              </a:rPr>
              <a:t> üç yılda en az 600 gün işsizlik sigortası primi</a:t>
            </a:r>
            <a:r>
              <a:rPr lang="tr-TR" sz="2000" u="sng" dirty="0">
                <a:solidFill>
                  <a:srgbClr val="FF0000"/>
                </a:solidFill>
              </a:rPr>
              <a:t> bildirilmiş </a:t>
            </a:r>
            <a:r>
              <a:rPr lang="tr-TR" sz="2000" u="sng" dirty="0" err="1">
                <a:solidFill>
                  <a:srgbClr val="FF0000"/>
                </a:solidFill>
              </a:rPr>
              <a:t>olması,</a:t>
            </a:r>
            <a:r>
              <a:rPr lang="tr-TR" sz="2000" dirty="0" err="1" smtClean="0"/>
              <a:t>nunun</a:t>
            </a:r>
            <a:r>
              <a:rPr lang="tr-TR" sz="2000" dirty="0"/>
              <a:t> </a:t>
            </a:r>
            <a:r>
              <a:rPr lang="tr-TR" sz="2000" b="1" dirty="0"/>
              <a:t>Çalışma Süresi</a:t>
            </a:r>
            <a:r>
              <a:rPr lang="tr-TR" sz="2000" dirty="0"/>
              <a:t> başlıklı 63 üncü maddesinde belirtilen haftalık çalışma süresinin (Genel bakımdan çalışma süresi haftada en çok 45 saattir) </a:t>
            </a:r>
            <a:r>
              <a:rPr lang="tr-TR" sz="2000" u="sng" dirty="0">
                <a:solidFill>
                  <a:srgbClr val="FF0000"/>
                </a:solidFill>
              </a:rPr>
              <a:t>yarısı kadar fiilen çalışılması </a:t>
            </a:r>
            <a:r>
              <a:rPr lang="tr-TR" sz="2000" dirty="0"/>
              <a:t>ve</a:t>
            </a:r>
          </a:p>
          <a:p>
            <a:r>
              <a:rPr lang="tr-TR" sz="2000" dirty="0"/>
              <a:t>Doğum ve evlat edinme sonrası analık hali izninin bittiği tarihten itibaren </a:t>
            </a:r>
            <a:r>
              <a:rPr lang="tr-TR" sz="2000" u="sng" dirty="0">
                <a:solidFill>
                  <a:srgbClr val="FF0000"/>
                </a:solidFill>
              </a:rPr>
              <a:t>30 gün içinde Kuruma doğum ve evlat edinme sonrası yarım çalışma belgesi ile başvuruda bulunulması</a:t>
            </a:r>
          </a:p>
          <a:p>
            <a:r>
              <a:rPr lang="tr-TR" sz="2000" dirty="0"/>
              <a:t>gerekmektedir.</a:t>
            </a:r>
            <a:endParaRPr lang="tr-TR" sz="2000" dirty="0"/>
          </a:p>
        </p:txBody>
      </p:sp>
    </p:spTree>
    <p:extLst>
      <p:ext uri="{BB962C8B-B14F-4D97-AF65-F5344CB8AC3E}">
        <p14:creationId xmlns:p14="http://schemas.microsoft.com/office/powerpoint/2010/main" val="334977484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268760"/>
            <a:ext cx="7901014" cy="5328592"/>
          </a:xfrm>
        </p:spPr>
        <p:txBody>
          <a:bodyPr>
            <a:normAutofit/>
          </a:bodyPr>
          <a:lstStyle/>
          <a:p>
            <a:r>
              <a:rPr lang="tr-TR" sz="2000" b="1" dirty="0">
                <a:solidFill>
                  <a:srgbClr val="FF0000"/>
                </a:solidFill>
              </a:rPr>
              <a:t>Çalışan kadın doğum sonrası belirli sürelerde ücretsiz izin kullanabilecek</a:t>
            </a:r>
            <a:r>
              <a:rPr lang="tr-TR" sz="2000" b="1" dirty="0" smtClean="0">
                <a:solidFill>
                  <a:srgbClr val="FF0000"/>
                </a:solidFill>
              </a:rPr>
              <a:t>.</a:t>
            </a:r>
          </a:p>
          <a:p>
            <a:endParaRPr lang="tr-TR" sz="2000" dirty="0"/>
          </a:p>
          <a:p>
            <a:r>
              <a:rPr lang="tr-TR" sz="2000" dirty="0"/>
              <a:t>Bu Kanun’un 22. maddesiyle, 4857 sayılı İş Kanunu’nun 74. maddesine eklenen fıkralar ile; </a:t>
            </a:r>
            <a:endParaRPr lang="tr-TR" sz="2000" dirty="0" smtClean="0"/>
          </a:p>
          <a:p>
            <a:endParaRPr lang="tr-TR" sz="2000" dirty="0"/>
          </a:p>
          <a:p>
            <a:r>
              <a:rPr lang="tr-TR" sz="2000" dirty="0" smtClean="0"/>
              <a:t>Çalışan </a:t>
            </a:r>
            <a:r>
              <a:rPr lang="tr-TR" sz="2000" dirty="0"/>
              <a:t>kadınlara doğum sonrası analık izninin bitiminden itibaren, çocuğunun bakımı ve yetiştirilmesi amacıyla ve çocuğun hayatta olması kaydıyla kadın işçi ile üç yaşını doldurmamış çocuğu evlat edinen kadın veya erkek işçilere istekleri halinde birinci doğumda </a:t>
            </a:r>
            <a:r>
              <a:rPr lang="tr-TR" sz="2000" b="1" dirty="0"/>
              <a:t>60 gün</a:t>
            </a:r>
            <a:r>
              <a:rPr lang="tr-TR" sz="2000" dirty="0"/>
              <a:t>, ikinci </a:t>
            </a:r>
            <a:r>
              <a:rPr lang="tr-TR" sz="2000" dirty="0" smtClean="0"/>
              <a:t>doğumda </a:t>
            </a:r>
            <a:r>
              <a:rPr lang="tr-TR" sz="2000" b="1" dirty="0" smtClean="0"/>
              <a:t>120 </a:t>
            </a:r>
            <a:r>
              <a:rPr lang="tr-TR" sz="2000" b="1" dirty="0"/>
              <a:t>gün</a:t>
            </a:r>
            <a:r>
              <a:rPr lang="tr-TR" sz="2000" dirty="0"/>
              <a:t>, sonraki doğumlarda ise </a:t>
            </a:r>
            <a:r>
              <a:rPr lang="tr-TR" sz="2000" b="1" dirty="0"/>
              <a:t>180 gün</a:t>
            </a:r>
            <a:r>
              <a:rPr lang="tr-TR" sz="2000" dirty="0"/>
              <a:t> süreyle </a:t>
            </a:r>
            <a:r>
              <a:rPr lang="tr-TR" sz="2000" u="sng" dirty="0">
                <a:solidFill>
                  <a:srgbClr val="FF0000"/>
                </a:solidFill>
              </a:rPr>
              <a:t>haftalık çalışma süresinin yarısı kadar ücretsiz izin kullanabilme hakkı verilmektedir.</a:t>
            </a:r>
          </a:p>
        </p:txBody>
      </p:sp>
    </p:spTree>
    <p:extLst>
      <p:ext uri="{BB962C8B-B14F-4D97-AF65-F5344CB8AC3E}">
        <p14:creationId xmlns:p14="http://schemas.microsoft.com/office/powerpoint/2010/main" val="43332210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268760"/>
            <a:ext cx="7901014" cy="5328592"/>
          </a:xfrm>
        </p:spPr>
        <p:txBody>
          <a:bodyPr>
            <a:normAutofit/>
          </a:bodyPr>
          <a:lstStyle/>
          <a:p>
            <a:r>
              <a:rPr lang="tr-TR" sz="2000" b="1" dirty="0">
                <a:solidFill>
                  <a:srgbClr val="FF0000"/>
                </a:solidFill>
              </a:rPr>
              <a:t>Yaşlılık veya emeklilik aylığı almaya başladıktan sonra tekrar kendi nam ve hesabına çalışan başlayanların aylıklarından yapılan %10’luk Sosyal Güvenlik Destek Primi kesintisi ortadan kaldırılmıştır</a:t>
            </a:r>
            <a:r>
              <a:rPr lang="tr-TR" sz="2000" b="1" dirty="0" smtClean="0">
                <a:solidFill>
                  <a:srgbClr val="FF0000"/>
                </a:solidFill>
              </a:rPr>
              <a:t>. (MD 31)</a:t>
            </a:r>
            <a:endParaRPr lang="tr-TR" sz="2000" b="1" dirty="0">
              <a:solidFill>
                <a:srgbClr val="FF0000"/>
              </a:solidFill>
            </a:endParaRPr>
          </a:p>
          <a:p>
            <a:r>
              <a:rPr lang="tr-TR" sz="2000" dirty="0"/>
              <a:t> </a:t>
            </a:r>
          </a:p>
          <a:p>
            <a:r>
              <a:rPr lang="tr-TR" sz="2000" dirty="0"/>
              <a:t>Böylece;</a:t>
            </a:r>
          </a:p>
          <a:p>
            <a:r>
              <a:rPr lang="tr-TR" sz="2000" dirty="0"/>
              <a:t>Mülga 506 sayılı Kanun (SSK) kapsamında emekli olan,</a:t>
            </a:r>
          </a:p>
          <a:p>
            <a:r>
              <a:rPr lang="tr-TR" sz="2000" dirty="0"/>
              <a:t>Mülga 1479 sayılı Kanun (</a:t>
            </a:r>
            <a:r>
              <a:rPr lang="tr-TR" sz="2000" dirty="0" err="1"/>
              <a:t>Bağ-Kur</a:t>
            </a:r>
            <a:r>
              <a:rPr lang="tr-TR" sz="2000" dirty="0"/>
              <a:t>) kapsamında emekli olan,</a:t>
            </a:r>
          </a:p>
          <a:p>
            <a:r>
              <a:rPr lang="tr-TR" sz="2000" dirty="0"/>
              <a:t>Mülga 5434 sayılı Kanun (Emekli Sandığı) kapsamında emekli olan,</a:t>
            </a:r>
          </a:p>
          <a:p>
            <a:r>
              <a:rPr lang="tr-TR" sz="2000" dirty="0"/>
              <a:t>  </a:t>
            </a:r>
          </a:p>
          <a:p>
            <a:r>
              <a:rPr lang="tr-TR" sz="2000" dirty="0"/>
              <a:t>kişiler tekrar 5510 sayılı Kanunun 4 üncü maddesinin birinci fıkrasının (b) bendi kapsamında çalışmaya başlayanların aylıklarından 6663 sayılı Kanun gereğince Sosyal Güvenlik Destek Primi kesintisi yapılmayacaktır</a:t>
            </a:r>
            <a:r>
              <a:rPr lang="tr-TR" sz="2000" dirty="0" smtClean="0"/>
              <a:t>.</a:t>
            </a:r>
            <a:r>
              <a:rPr lang="tr-TR" sz="2000" dirty="0"/>
              <a:t/>
            </a:r>
            <a:br>
              <a:rPr lang="tr-TR" sz="2000" dirty="0"/>
            </a:br>
            <a:endParaRPr lang="tr-TR" sz="2000" u="sng" dirty="0">
              <a:solidFill>
                <a:srgbClr val="FF0000"/>
              </a:solidFill>
            </a:endParaRPr>
          </a:p>
        </p:txBody>
      </p:sp>
    </p:spTree>
    <p:extLst>
      <p:ext uri="{BB962C8B-B14F-4D97-AF65-F5344CB8AC3E}">
        <p14:creationId xmlns:p14="http://schemas.microsoft.com/office/powerpoint/2010/main" val="303851426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a:t>
            </a:r>
            <a:r>
              <a:rPr lang="tr-TR" sz="2000" b="1" u="sng" dirty="0" smtClean="0">
                <a:solidFill>
                  <a:srgbClr val="0070C0"/>
                </a:solidFill>
              </a:rPr>
              <a:t>6663 </a:t>
            </a:r>
            <a:r>
              <a:rPr lang="tr-TR" sz="2000" b="1" dirty="0" smtClean="0">
                <a:solidFill>
                  <a:srgbClr val="0070C0"/>
                </a:solidFill>
              </a:rPr>
              <a:t>                                             </a:t>
            </a:r>
            <a:r>
              <a:rPr lang="tr-TR" sz="2000" b="1" u="sng" dirty="0" smtClean="0">
                <a:solidFill>
                  <a:srgbClr val="0070C0"/>
                </a:solidFill>
              </a:rPr>
              <a:t>Kabul Tarihi: </a:t>
            </a:r>
            <a:r>
              <a:rPr lang="tr-TR" sz="2000" b="1" u="sng" dirty="0" smtClean="0">
                <a:solidFill>
                  <a:srgbClr val="0070C0"/>
                </a:solidFill>
              </a:rPr>
              <a:t>29/01/2016</a:t>
            </a:r>
            <a:r>
              <a:rPr lang="tr-TR" sz="2000" b="1" u="sng" dirty="0" smtClean="0">
                <a:solidFill>
                  <a:srgbClr val="0070C0"/>
                </a:solidFill>
              </a:rPr>
              <a:t/>
            </a:r>
            <a:br>
              <a:rPr lang="tr-TR" sz="2000" b="1" u="sng" dirty="0" smtClean="0">
                <a:solidFill>
                  <a:srgbClr val="0070C0"/>
                </a:solidFill>
              </a:rPr>
            </a:br>
            <a:r>
              <a:rPr lang="tr-TR" sz="2000" b="1" dirty="0" smtClean="0">
                <a:solidFill>
                  <a:srgbClr val="0070C0"/>
                </a:solidFill>
              </a:rPr>
              <a:t>				</a:t>
            </a:r>
            <a:endParaRPr lang="tr-TR" sz="2000" b="1" dirty="0"/>
          </a:p>
        </p:txBody>
      </p:sp>
      <p:sp>
        <p:nvSpPr>
          <p:cNvPr id="3" name="Content Placeholder 2"/>
          <p:cNvSpPr>
            <a:spLocks noGrp="1"/>
          </p:cNvSpPr>
          <p:nvPr>
            <p:ph idx="1"/>
          </p:nvPr>
        </p:nvSpPr>
        <p:spPr>
          <a:xfrm>
            <a:off x="457200" y="1268760"/>
            <a:ext cx="7901014" cy="5328592"/>
          </a:xfrm>
        </p:spPr>
        <p:txBody>
          <a:bodyPr>
            <a:normAutofit/>
          </a:bodyPr>
          <a:lstStyle/>
          <a:p>
            <a:r>
              <a:rPr lang="tr-TR" sz="2000" b="1" dirty="0" smtClean="0">
                <a:solidFill>
                  <a:srgbClr val="FF0000"/>
                </a:solidFill>
              </a:rPr>
              <a:t>GSS Gelir Testi Mağduriyeti engellendi.</a:t>
            </a:r>
            <a:endParaRPr lang="tr-TR" sz="2000" b="1" dirty="0">
              <a:solidFill>
                <a:srgbClr val="FF0000"/>
              </a:solidFill>
            </a:endParaRPr>
          </a:p>
          <a:p>
            <a:endParaRPr lang="tr-TR" sz="2000" dirty="0" smtClean="0"/>
          </a:p>
          <a:p>
            <a:r>
              <a:rPr lang="tr-TR" sz="2000" b="1" dirty="0"/>
              <a:t>MADDE 26-</a:t>
            </a:r>
            <a:r>
              <a:rPr lang="tr-TR" sz="2000" dirty="0"/>
              <a:t> 5510 sayılı Kanunun 60 </a:t>
            </a:r>
            <a:r>
              <a:rPr lang="tr-TR" sz="2000" dirty="0" err="1"/>
              <a:t>ıncı</a:t>
            </a:r>
            <a:r>
              <a:rPr lang="tr-TR" sz="2000" dirty="0"/>
              <a:t> maddesine aşağıdaki fıkra eklenmiştir.</a:t>
            </a:r>
          </a:p>
          <a:p>
            <a:endParaRPr lang="tr-TR" sz="2000" dirty="0" smtClean="0"/>
          </a:p>
          <a:p>
            <a:r>
              <a:rPr lang="tr-TR" sz="2000" dirty="0" smtClean="0"/>
              <a:t>"</a:t>
            </a:r>
            <a:r>
              <a:rPr lang="tr-TR" sz="2000" dirty="0"/>
              <a:t>Ana veya babası üzerinden bakmakla yükümlü olunan kişi sayılmayanlardan; lise ve dengi öğrenimden mezun olanlar </a:t>
            </a:r>
            <a:r>
              <a:rPr lang="tr-TR" sz="2000" b="1" dirty="0"/>
              <a:t>20 yaşını, </a:t>
            </a:r>
            <a:r>
              <a:rPr lang="tr-TR" sz="2000" dirty="0"/>
              <a:t>yükseköğrenimden mezun olanlar ise </a:t>
            </a:r>
            <a:r>
              <a:rPr lang="tr-TR" sz="2000" b="1" dirty="0"/>
              <a:t>25 yaşını geçmemek </a:t>
            </a:r>
            <a:r>
              <a:rPr lang="tr-TR" sz="2000" dirty="0"/>
              <a:t>ve bakmakla yükümlü olunan kişi ya da bu maddenin birinci fıkrasının (g) bendinde sayılanlar hariç genel sağlık sigortalısı olmamak şartıyla mezun oldukları tarihi izleyen günden itibaren </a:t>
            </a:r>
            <a:r>
              <a:rPr lang="tr-TR" sz="2000" b="1" u="sng" dirty="0"/>
              <a:t>iki yıl süreyle gelir tespiti yapılmaksızın birinci fıkranın (c) bendinin (1) numaralı alt bendi kapsamında genel sağlık sigortalısı sayılır."</a:t>
            </a:r>
          </a:p>
        </p:txBody>
      </p:sp>
    </p:spTree>
    <p:extLst>
      <p:ext uri="{BB962C8B-B14F-4D97-AF65-F5344CB8AC3E}">
        <p14:creationId xmlns:p14="http://schemas.microsoft.com/office/powerpoint/2010/main" val="66303694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57200" y="274638"/>
            <a:ext cx="7620000" cy="634082"/>
          </a:xfrm>
        </p:spPr>
        <p:txBody>
          <a:bodyPr/>
          <a:lstStyle/>
          <a:p>
            <a:pPr algn="ctr"/>
            <a:r>
              <a:rPr lang="tr-TR" sz="3200" dirty="0" smtClean="0"/>
              <a:t>Sigortalı Açısından şartlar</a:t>
            </a:r>
            <a:endParaRPr lang="tr-TR" sz="3200" dirty="0"/>
          </a:p>
        </p:txBody>
      </p:sp>
      <p:sp>
        <p:nvSpPr>
          <p:cNvPr id="7" name="Metin Yer Tutucusu 6"/>
          <p:cNvSpPr>
            <a:spLocks noGrp="1"/>
          </p:cNvSpPr>
          <p:nvPr>
            <p:ph type="body" idx="1"/>
          </p:nvPr>
        </p:nvSpPr>
        <p:spPr>
          <a:xfrm>
            <a:off x="457200" y="914348"/>
            <a:ext cx="3657600" cy="639762"/>
          </a:xfrm>
          <a:solidFill>
            <a:schemeClr val="accent2">
              <a:lumMod val="60000"/>
              <a:lumOff val="40000"/>
            </a:schemeClr>
          </a:solidFill>
          <a:ln>
            <a:solidFill>
              <a:srgbClr val="002060"/>
            </a:solidFill>
          </a:ln>
        </p:spPr>
        <p:txBody>
          <a:bodyPr/>
          <a:lstStyle/>
          <a:p>
            <a:pPr>
              <a:lnSpc>
                <a:spcPct val="200000"/>
              </a:lnSpc>
            </a:pPr>
            <a:r>
              <a:rPr lang="tr-TR" dirty="0" smtClean="0"/>
              <a:t>Geçici Madde 10 (6111)</a:t>
            </a:r>
            <a:endParaRPr lang="tr-TR" dirty="0"/>
          </a:p>
        </p:txBody>
      </p:sp>
      <p:sp>
        <p:nvSpPr>
          <p:cNvPr id="8" name="İçerik Yer Tutucusu 7"/>
          <p:cNvSpPr>
            <a:spLocks noGrp="1"/>
          </p:cNvSpPr>
          <p:nvPr>
            <p:ph sz="half" idx="2"/>
          </p:nvPr>
        </p:nvSpPr>
        <p:spPr>
          <a:xfrm>
            <a:off x="457200" y="1626294"/>
            <a:ext cx="3657600" cy="4827042"/>
          </a:xfrm>
          <a:solidFill>
            <a:schemeClr val="accent2">
              <a:lumMod val="60000"/>
              <a:lumOff val="40000"/>
            </a:schemeClr>
          </a:solidFill>
          <a:ln>
            <a:solidFill>
              <a:srgbClr val="002060"/>
            </a:solidFill>
          </a:ln>
        </p:spPr>
        <p:txBody>
          <a:bodyPr>
            <a:normAutofit/>
          </a:bodyPr>
          <a:lstStyle/>
          <a:p>
            <a:r>
              <a:rPr lang="tr-TR" sz="1900" dirty="0"/>
              <a:t>18 yaşından büyük ve 29 yaşından küçük erkek ya da 18 yaşından büyük bayan sigortalı olması,</a:t>
            </a:r>
          </a:p>
          <a:p>
            <a:endParaRPr lang="tr-TR" sz="1900" dirty="0"/>
          </a:p>
          <a:p>
            <a:r>
              <a:rPr lang="tr-TR" sz="1900" dirty="0"/>
              <a:t>01.03.2011 ila 31.12.2020 tarihleri arasında işe alınmış olması,</a:t>
            </a:r>
          </a:p>
          <a:p>
            <a:endParaRPr lang="tr-TR" sz="1900" dirty="0" smtClean="0"/>
          </a:p>
          <a:p>
            <a:pPr>
              <a:lnSpc>
                <a:spcPct val="80000"/>
              </a:lnSpc>
            </a:pPr>
            <a:r>
              <a:rPr lang="tr-TR" sz="1900" dirty="0"/>
              <a:t>İşe alındığı tarihten </a:t>
            </a:r>
            <a:r>
              <a:rPr lang="tr-TR" sz="1900" b="1" u="sng" dirty="0"/>
              <a:t>önceki altı aylık dönemde </a:t>
            </a:r>
            <a:r>
              <a:rPr lang="tr-TR" sz="1900" dirty="0"/>
              <a:t>SGK’ </a:t>
            </a:r>
            <a:r>
              <a:rPr lang="tr-TR" sz="1900" dirty="0" err="1"/>
              <a:t>na</a:t>
            </a:r>
            <a:r>
              <a:rPr lang="tr-TR" sz="1900" dirty="0"/>
              <a:t> verilmiş aylık prim ve hizmet belgelerinde kayıtlı olmaması,</a:t>
            </a:r>
          </a:p>
        </p:txBody>
      </p:sp>
      <p:sp>
        <p:nvSpPr>
          <p:cNvPr id="9" name="Metin Yer Tutucusu 8"/>
          <p:cNvSpPr>
            <a:spLocks noGrp="1"/>
          </p:cNvSpPr>
          <p:nvPr>
            <p:ph type="body" sz="quarter" idx="3"/>
          </p:nvPr>
        </p:nvSpPr>
        <p:spPr>
          <a:xfrm>
            <a:off x="4419600" y="914348"/>
            <a:ext cx="3657600" cy="639762"/>
          </a:xfrm>
          <a:solidFill>
            <a:schemeClr val="accent3">
              <a:lumMod val="60000"/>
              <a:lumOff val="40000"/>
            </a:schemeClr>
          </a:solidFill>
          <a:ln>
            <a:solidFill>
              <a:srgbClr val="002060"/>
            </a:solidFill>
          </a:ln>
        </p:spPr>
        <p:txBody>
          <a:bodyPr/>
          <a:lstStyle/>
          <a:p>
            <a:pPr>
              <a:lnSpc>
                <a:spcPct val="200000"/>
              </a:lnSpc>
            </a:pPr>
            <a:r>
              <a:rPr lang="tr-TR" dirty="0" smtClean="0"/>
              <a:t>Geçici </a:t>
            </a:r>
            <a:r>
              <a:rPr lang="tr-TR" dirty="0"/>
              <a:t>Madde </a:t>
            </a:r>
            <a:r>
              <a:rPr lang="tr-TR" dirty="0" smtClean="0"/>
              <a:t>15 </a:t>
            </a:r>
            <a:r>
              <a:rPr lang="tr-TR" dirty="0"/>
              <a:t>(</a:t>
            </a:r>
            <a:r>
              <a:rPr lang="tr-TR" dirty="0" smtClean="0"/>
              <a:t>6645)</a:t>
            </a:r>
            <a:endParaRPr lang="tr-TR" dirty="0"/>
          </a:p>
        </p:txBody>
      </p:sp>
      <p:sp>
        <p:nvSpPr>
          <p:cNvPr id="10" name="İçerik Yer Tutucusu 9"/>
          <p:cNvSpPr>
            <a:spLocks noGrp="1"/>
          </p:cNvSpPr>
          <p:nvPr>
            <p:ph sz="quarter" idx="4"/>
          </p:nvPr>
        </p:nvSpPr>
        <p:spPr>
          <a:xfrm>
            <a:off x="4419600" y="1611253"/>
            <a:ext cx="3657600" cy="4842083"/>
          </a:xfrm>
          <a:solidFill>
            <a:schemeClr val="accent3">
              <a:lumMod val="60000"/>
              <a:lumOff val="40000"/>
            </a:schemeClr>
          </a:solidFill>
          <a:ln>
            <a:solidFill>
              <a:srgbClr val="002060"/>
            </a:solidFill>
          </a:ln>
        </p:spPr>
        <p:txBody>
          <a:bodyPr>
            <a:normAutofit/>
          </a:bodyPr>
          <a:lstStyle/>
          <a:p>
            <a:r>
              <a:rPr lang="tr-TR" sz="1900" dirty="0"/>
              <a:t>18 yaşından büyük, 29 yaşından küçük olanlardan Türkiye İş Kurumu tarafından 31/12/2016 tarihine kadar başlatılan </a:t>
            </a:r>
            <a:r>
              <a:rPr lang="tr-TR" sz="1900" b="1" u="sng" dirty="0"/>
              <a:t>işbaşı eğitim programlarını </a:t>
            </a:r>
            <a:r>
              <a:rPr lang="tr-TR" sz="1900" dirty="0" smtClean="0"/>
              <a:t>tamamlamış olmalı,</a:t>
            </a:r>
          </a:p>
          <a:p>
            <a:endParaRPr lang="tr-TR" sz="1900" dirty="0"/>
          </a:p>
          <a:p>
            <a:r>
              <a:rPr lang="tr-TR" sz="1900" dirty="0" smtClean="0"/>
              <a:t>Programın </a:t>
            </a:r>
            <a:r>
              <a:rPr lang="tr-TR" sz="1900" dirty="0"/>
              <a:t>bitimini müteakip en geç </a:t>
            </a:r>
            <a:r>
              <a:rPr lang="tr-TR" sz="1900" b="1" u="sng" dirty="0"/>
              <a:t>üç ay içinde </a:t>
            </a:r>
            <a:r>
              <a:rPr lang="tr-TR" sz="1900" dirty="0"/>
              <a:t>programı </a:t>
            </a:r>
            <a:r>
              <a:rPr lang="tr-TR" sz="1900" b="1" u="sng" dirty="0"/>
              <a:t>tamamladıkları meslek alanında </a:t>
            </a:r>
            <a:r>
              <a:rPr lang="tr-TR" sz="1900" dirty="0"/>
              <a:t>özel sektör işverenleri tarafından </a:t>
            </a:r>
            <a:r>
              <a:rPr lang="tr-TR" sz="1900" dirty="0" smtClean="0"/>
              <a:t>5510/4a </a:t>
            </a:r>
            <a:r>
              <a:rPr lang="tr-TR" sz="1900" dirty="0"/>
              <a:t>bendi kapsamında işe </a:t>
            </a:r>
            <a:r>
              <a:rPr lang="tr-TR" sz="1900" dirty="0" smtClean="0"/>
              <a:t>alınması,</a:t>
            </a:r>
          </a:p>
          <a:p>
            <a:endParaRPr lang="tr-TR" dirty="0"/>
          </a:p>
          <a:p>
            <a:endParaRPr lang="tr-TR" dirty="0"/>
          </a:p>
        </p:txBody>
      </p:sp>
    </p:spTree>
    <p:extLst>
      <p:ext uri="{BB962C8B-B14F-4D97-AF65-F5344CB8AC3E}">
        <p14:creationId xmlns:p14="http://schemas.microsoft.com/office/powerpoint/2010/main" val="26007620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p:txBody>
          <a:bodyPr>
            <a:normAutofit/>
          </a:bodyPr>
          <a:lstStyle/>
          <a:p>
            <a:r>
              <a:rPr lang="tr-TR" b="1" dirty="0" err="1" smtClean="0">
                <a:solidFill>
                  <a:srgbClr val="FF0000"/>
                </a:solidFill>
              </a:rPr>
              <a:t>İşkur</a:t>
            </a:r>
            <a:r>
              <a:rPr lang="tr-TR" b="1" dirty="0" smtClean="0">
                <a:solidFill>
                  <a:srgbClr val="FF0000"/>
                </a:solidFill>
              </a:rPr>
              <a:t>’ dan Eğitim alanlara VERGİ teşviki</a:t>
            </a:r>
          </a:p>
          <a:p>
            <a:r>
              <a:rPr lang="tr-TR" b="1" dirty="0" smtClean="0"/>
              <a:t>MADDE 9 –</a:t>
            </a:r>
            <a:r>
              <a:rPr lang="tr-TR" dirty="0" smtClean="0"/>
              <a:t> 193 sayılı Kanunun 40 </a:t>
            </a:r>
            <a:r>
              <a:rPr lang="tr-TR" dirty="0" err="1" smtClean="0"/>
              <a:t>ıncı</a:t>
            </a:r>
            <a:r>
              <a:rPr lang="tr-TR" dirty="0" smtClean="0"/>
              <a:t> maddesinin birinci fıkrasına aşağıdaki bent eklenmiştir.</a:t>
            </a:r>
          </a:p>
          <a:p>
            <a:r>
              <a:rPr lang="tr-TR" dirty="0" smtClean="0"/>
              <a:t>“11. </a:t>
            </a:r>
            <a:r>
              <a:rPr lang="tr-TR" b="1" u="sng" dirty="0" smtClean="0"/>
              <a:t>Türkiye İş Kurumu tarafından düzenlenen işbaşı eğitim programlarından faydalananlara</a:t>
            </a:r>
            <a:r>
              <a:rPr lang="tr-TR" dirty="0" smtClean="0"/>
              <a:t>, programı yürüten işverenlerce fiilen ödenen tutarlar </a:t>
            </a:r>
          </a:p>
          <a:p>
            <a:r>
              <a:rPr lang="tr-TR" dirty="0" smtClean="0"/>
              <a:t>(Bu kapsamda işverenler tarafından ticari kazancın tespitinde ücretle ilişkilendirilmeksizin her bir katılımcı itibarıyla indirim konusu yapılacak tutar aylık olarak asgari ücretin brüt tutarının yarısını aşamaz.).”</a:t>
            </a:r>
          </a:p>
          <a:p>
            <a:endParaRPr lang="tr-TR" i="1" dirty="0" smtClean="0"/>
          </a:p>
          <a:p>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57200" y="274638"/>
            <a:ext cx="7620000" cy="634082"/>
          </a:xfrm>
        </p:spPr>
        <p:txBody>
          <a:bodyPr/>
          <a:lstStyle/>
          <a:p>
            <a:pPr algn="ctr"/>
            <a:r>
              <a:rPr lang="tr-TR" sz="3200" dirty="0" smtClean="0"/>
              <a:t>İşyeri Açısından şartlar</a:t>
            </a:r>
            <a:endParaRPr lang="tr-TR" sz="3200" dirty="0"/>
          </a:p>
        </p:txBody>
      </p:sp>
      <p:sp>
        <p:nvSpPr>
          <p:cNvPr id="7" name="Metin Yer Tutucusu 6"/>
          <p:cNvSpPr>
            <a:spLocks noGrp="1"/>
          </p:cNvSpPr>
          <p:nvPr>
            <p:ph type="body" idx="1"/>
          </p:nvPr>
        </p:nvSpPr>
        <p:spPr>
          <a:xfrm>
            <a:off x="457200" y="914348"/>
            <a:ext cx="3657600" cy="639762"/>
          </a:xfrm>
          <a:solidFill>
            <a:schemeClr val="accent2">
              <a:lumMod val="60000"/>
              <a:lumOff val="40000"/>
            </a:schemeClr>
          </a:solidFill>
          <a:ln>
            <a:solidFill>
              <a:srgbClr val="002060"/>
            </a:solidFill>
          </a:ln>
        </p:spPr>
        <p:txBody>
          <a:bodyPr/>
          <a:lstStyle/>
          <a:p>
            <a:pPr>
              <a:lnSpc>
                <a:spcPct val="200000"/>
              </a:lnSpc>
            </a:pPr>
            <a:r>
              <a:rPr lang="tr-TR" dirty="0" smtClean="0"/>
              <a:t>Geçici Madde 10 (6111)</a:t>
            </a:r>
            <a:endParaRPr lang="tr-TR" dirty="0"/>
          </a:p>
        </p:txBody>
      </p:sp>
      <p:sp>
        <p:nvSpPr>
          <p:cNvPr id="8" name="İçerik Yer Tutucusu 7"/>
          <p:cNvSpPr>
            <a:spLocks noGrp="1"/>
          </p:cNvSpPr>
          <p:nvPr>
            <p:ph sz="half" idx="2"/>
          </p:nvPr>
        </p:nvSpPr>
        <p:spPr>
          <a:xfrm>
            <a:off x="457200" y="1626294"/>
            <a:ext cx="3657600" cy="4827042"/>
          </a:xfrm>
          <a:solidFill>
            <a:schemeClr val="accent2">
              <a:lumMod val="60000"/>
              <a:lumOff val="40000"/>
            </a:schemeClr>
          </a:solidFill>
          <a:ln>
            <a:solidFill>
              <a:srgbClr val="002060"/>
            </a:solidFill>
          </a:ln>
        </p:spPr>
        <p:txBody>
          <a:bodyPr>
            <a:normAutofit/>
          </a:bodyPr>
          <a:lstStyle/>
          <a:p>
            <a:r>
              <a:rPr lang="tr-TR" sz="2000" dirty="0" smtClean="0"/>
              <a:t>Aylık Prim Belgelerinin süresi içerisinde verilmiş olması,</a:t>
            </a:r>
          </a:p>
          <a:p>
            <a:endParaRPr lang="tr-TR" sz="2000" dirty="0"/>
          </a:p>
          <a:p>
            <a:r>
              <a:rPr lang="tr-TR" sz="2000" dirty="0" smtClean="0"/>
              <a:t>Yasal </a:t>
            </a:r>
            <a:r>
              <a:rPr lang="tr-TR" sz="2000" dirty="0"/>
              <a:t>ödeme süresi geçmiş prim ve idari para cezası borcunun bulunmaması</a:t>
            </a:r>
            <a:r>
              <a:rPr lang="tr-TR" sz="2000" dirty="0" smtClean="0"/>
              <a:t>,</a:t>
            </a:r>
          </a:p>
          <a:p>
            <a:endParaRPr lang="tr-TR" sz="2000" dirty="0"/>
          </a:p>
          <a:p>
            <a:r>
              <a:rPr lang="tr-TR" sz="2000" dirty="0"/>
              <a:t>Sigortalının, </a:t>
            </a:r>
            <a:r>
              <a:rPr lang="tr-TR" sz="2000" b="1" u="sng" dirty="0" smtClean="0">
                <a:solidFill>
                  <a:srgbClr val="FF0000"/>
                </a:solidFill>
              </a:rPr>
              <a:t>işe giriş tarihinden önceki son 6 ayında </a:t>
            </a:r>
            <a:r>
              <a:rPr lang="tr-TR" sz="2000" dirty="0"/>
              <a:t> </a:t>
            </a:r>
            <a:r>
              <a:rPr lang="tr-TR" sz="2000" dirty="0" smtClean="0"/>
              <a:t>işyerinden bildirilen aylık prim ve hizmet belgelerindeki sigortalı sayısının </a:t>
            </a:r>
            <a:r>
              <a:rPr lang="tr-TR" sz="2000" b="1" u="sng" dirty="0" smtClean="0"/>
              <a:t>ortalamasına ilave olması </a:t>
            </a:r>
            <a:r>
              <a:rPr lang="tr-TR" sz="2000" b="1" u="sng" dirty="0"/>
              <a:t>gerekmektedir.</a:t>
            </a:r>
          </a:p>
        </p:txBody>
      </p:sp>
      <p:sp>
        <p:nvSpPr>
          <p:cNvPr id="9" name="Metin Yer Tutucusu 8"/>
          <p:cNvSpPr>
            <a:spLocks noGrp="1"/>
          </p:cNvSpPr>
          <p:nvPr>
            <p:ph type="body" sz="quarter" idx="3"/>
          </p:nvPr>
        </p:nvSpPr>
        <p:spPr>
          <a:xfrm>
            <a:off x="4419600" y="914348"/>
            <a:ext cx="3657600" cy="639762"/>
          </a:xfrm>
          <a:solidFill>
            <a:schemeClr val="accent3">
              <a:lumMod val="60000"/>
              <a:lumOff val="40000"/>
            </a:schemeClr>
          </a:solidFill>
          <a:ln>
            <a:solidFill>
              <a:srgbClr val="002060"/>
            </a:solidFill>
          </a:ln>
        </p:spPr>
        <p:txBody>
          <a:bodyPr/>
          <a:lstStyle/>
          <a:p>
            <a:pPr>
              <a:lnSpc>
                <a:spcPct val="200000"/>
              </a:lnSpc>
            </a:pPr>
            <a:r>
              <a:rPr lang="tr-TR" dirty="0" smtClean="0"/>
              <a:t>Geçici </a:t>
            </a:r>
            <a:r>
              <a:rPr lang="tr-TR" dirty="0"/>
              <a:t>Madde </a:t>
            </a:r>
            <a:r>
              <a:rPr lang="tr-TR" dirty="0" smtClean="0"/>
              <a:t>15 </a:t>
            </a:r>
            <a:r>
              <a:rPr lang="tr-TR" dirty="0"/>
              <a:t>(</a:t>
            </a:r>
            <a:r>
              <a:rPr lang="tr-TR" dirty="0" smtClean="0"/>
              <a:t>6645)</a:t>
            </a:r>
            <a:endParaRPr lang="tr-TR" dirty="0"/>
          </a:p>
        </p:txBody>
      </p:sp>
      <p:sp>
        <p:nvSpPr>
          <p:cNvPr id="10" name="İçerik Yer Tutucusu 9"/>
          <p:cNvSpPr>
            <a:spLocks noGrp="1"/>
          </p:cNvSpPr>
          <p:nvPr>
            <p:ph sz="quarter" idx="4"/>
          </p:nvPr>
        </p:nvSpPr>
        <p:spPr>
          <a:xfrm>
            <a:off x="4419600" y="1611253"/>
            <a:ext cx="3657600" cy="4842083"/>
          </a:xfrm>
          <a:solidFill>
            <a:schemeClr val="accent3">
              <a:lumMod val="60000"/>
              <a:lumOff val="40000"/>
            </a:schemeClr>
          </a:solidFill>
          <a:ln>
            <a:solidFill>
              <a:srgbClr val="002060"/>
            </a:solidFill>
          </a:ln>
        </p:spPr>
        <p:txBody>
          <a:bodyPr>
            <a:normAutofit/>
          </a:bodyPr>
          <a:lstStyle/>
          <a:p>
            <a:r>
              <a:rPr lang="tr-TR" sz="2000" dirty="0"/>
              <a:t>Aylık Prim Belgelerinin süresi içerisinde verilmiş olması,</a:t>
            </a:r>
          </a:p>
          <a:p>
            <a:endParaRPr lang="tr-TR" sz="2000" dirty="0"/>
          </a:p>
          <a:p>
            <a:r>
              <a:rPr lang="tr-TR" sz="2000" dirty="0"/>
              <a:t>Yasal ödeme süresi geçmiş prim ve idari para cezası borcunun bulunmaması,</a:t>
            </a:r>
          </a:p>
          <a:p>
            <a:endParaRPr lang="tr-TR" sz="2000" dirty="0"/>
          </a:p>
          <a:p>
            <a:r>
              <a:rPr lang="tr-TR" sz="2000" dirty="0" smtClean="0"/>
              <a:t>İşe </a:t>
            </a:r>
            <a:r>
              <a:rPr lang="tr-TR" sz="2000" dirty="0"/>
              <a:t>alındıkları yıldan </a:t>
            </a:r>
            <a:r>
              <a:rPr lang="tr-TR" sz="2000" b="1" u="sng" dirty="0">
                <a:solidFill>
                  <a:srgbClr val="FF0000"/>
                </a:solidFill>
              </a:rPr>
              <a:t>bir önceki takvim yılında</a:t>
            </a:r>
            <a:r>
              <a:rPr lang="tr-TR" sz="2000" b="1" u="sng" dirty="0"/>
              <a:t> </a:t>
            </a:r>
            <a:r>
              <a:rPr lang="tr-TR" sz="2000" dirty="0"/>
              <a:t>işyerinden bildirilen aylık prim ve hizmet belgelerindeki sigortalı sayısının </a:t>
            </a:r>
            <a:r>
              <a:rPr lang="tr-TR" sz="2000" b="1" u="sng" dirty="0"/>
              <a:t>ortalamasına ilave </a:t>
            </a:r>
            <a:r>
              <a:rPr lang="tr-TR" sz="2000" b="1" u="sng" dirty="0" smtClean="0"/>
              <a:t>olması gerekmektedir.</a:t>
            </a:r>
            <a:endParaRPr lang="tr-TR" sz="2000" b="1" u="sng" dirty="0"/>
          </a:p>
          <a:p>
            <a:endParaRPr lang="tr-TR" dirty="0"/>
          </a:p>
        </p:txBody>
      </p:sp>
    </p:spTree>
    <p:extLst>
      <p:ext uri="{BB962C8B-B14F-4D97-AF65-F5344CB8AC3E}">
        <p14:creationId xmlns:p14="http://schemas.microsoft.com/office/powerpoint/2010/main" val="363640670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457200" y="274638"/>
            <a:ext cx="7620000" cy="634082"/>
          </a:xfrm>
        </p:spPr>
        <p:txBody>
          <a:bodyPr/>
          <a:lstStyle/>
          <a:p>
            <a:pPr algn="ctr"/>
            <a:r>
              <a:rPr lang="tr-TR" sz="3200" dirty="0" smtClean="0"/>
              <a:t>İşyeri Açısından şartlar</a:t>
            </a:r>
            <a:endParaRPr lang="tr-TR" sz="3200" dirty="0"/>
          </a:p>
        </p:txBody>
      </p:sp>
      <p:sp>
        <p:nvSpPr>
          <p:cNvPr id="7" name="Metin Yer Tutucusu 6"/>
          <p:cNvSpPr>
            <a:spLocks noGrp="1"/>
          </p:cNvSpPr>
          <p:nvPr>
            <p:ph type="body" idx="1"/>
          </p:nvPr>
        </p:nvSpPr>
        <p:spPr>
          <a:xfrm>
            <a:off x="457200" y="914348"/>
            <a:ext cx="3657600" cy="639762"/>
          </a:xfrm>
          <a:solidFill>
            <a:schemeClr val="accent2">
              <a:lumMod val="60000"/>
              <a:lumOff val="40000"/>
            </a:schemeClr>
          </a:solidFill>
          <a:ln>
            <a:solidFill>
              <a:srgbClr val="002060"/>
            </a:solidFill>
          </a:ln>
        </p:spPr>
        <p:txBody>
          <a:bodyPr/>
          <a:lstStyle/>
          <a:p>
            <a:pPr>
              <a:lnSpc>
                <a:spcPct val="200000"/>
              </a:lnSpc>
            </a:pPr>
            <a:r>
              <a:rPr lang="tr-TR" dirty="0" smtClean="0"/>
              <a:t>Geçici Madde 10 (6111)</a:t>
            </a:r>
            <a:endParaRPr lang="tr-TR" dirty="0"/>
          </a:p>
        </p:txBody>
      </p:sp>
      <p:sp>
        <p:nvSpPr>
          <p:cNvPr id="8" name="İçerik Yer Tutucusu 7"/>
          <p:cNvSpPr>
            <a:spLocks noGrp="1"/>
          </p:cNvSpPr>
          <p:nvPr>
            <p:ph sz="half" idx="2"/>
          </p:nvPr>
        </p:nvSpPr>
        <p:spPr>
          <a:xfrm>
            <a:off x="457200" y="1626294"/>
            <a:ext cx="3657600" cy="4827042"/>
          </a:xfrm>
          <a:solidFill>
            <a:schemeClr val="accent2">
              <a:lumMod val="60000"/>
              <a:lumOff val="40000"/>
            </a:schemeClr>
          </a:solidFill>
          <a:ln>
            <a:solidFill>
              <a:srgbClr val="002060"/>
            </a:solidFill>
          </a:ln>
        </p:spPr>
        <p:txBody>
          <a:bodyPr>
            <a:normAutofit/>
          </a:bodyPr>
          <a:lstStyle/>
          <a:p>
            <a:endParaRPr lang="tr-TR" sz="2000" b="1" u="sng" dirty="0" smtClean="0"/>
          </a:p>
          <a:p>
            <a:r>
              <a:rPr lang="tr-TR" sz="2000" b="1" u="sng" dirty="0" smtClean="0"/>
              <a:t>Prime </a:t>
            </a:r>
            <a:r>
              <a:rPr lang="tr-TR" sz="2000" b="1" u="sng" dirty="0"/>
              <a:t>esas kazançları üzerinden hesaplanan </a:t>
            </a:r>
            <a:r>
              <a:rPr lang="tr-TR" sz="2000" dirty="0"/>
              <a:t>sigorta primlerinin işveren hisselerine ait tutarı, işe alındıkları tarihten itibaren İşsizlik Sigortası Fonu’ndan karşılanacaktır.</a:t>
            </a:r>
            <a:endParaRPr lang="tr-TR" sz="2000" b="1" u="sng" dirty="0"/>
          </a:p>
        </p:txBody>
      </p:sp>
      <p:sp>
        <p:nvSpPr>
          <p:cNvPr id="9" name="Metin Yer Tutucusu 8"/>
          <p:cNvSpPr>
            <a:spLocks noGrp="1"/>
          </p:cNvSpPr>
          <p:nvPr>
            <p:ph type="body" sz="quarter" idx="3"/>
          </p:nvPr>
        </p:nvSpPr>
        <p:spPr>
          <a:xfrm>
            <a:off x="4419600" y="914348"/>
            <a:ext cx="3657600" cy="639762"/>
          </a:xfrm>
          <a:solidFill>
            <a:schemeClr val="accent3">
              <a:lumMod val="60000"/>
              <a:lumOff val="40000"/>
            </a:schemeClr>
          </a:solidFill>
          <a:ln>
            <a:solidFill>
              <a:srgbClr val="002060"/>
            </a:solidFill>
          </a:ln>
        </p:spPr>
        <p:txBody>
          <a:bodyPr/>
          <a:lstStyle/>
          <a:p>
            <a:pPr>
              <a:lnSpc>
                <a:spcPct val="200000"/>
              </a:lnSpc>
            </a:pPr>
            <a:r>
              <a:rPr lang="tr-TR" dirty="0" smtClean="0"/>
              <a:t>Geçici </a:t>
            </a:r>
            <a:r>
              <a:rPr lang="tr-TR" dirty="0"/>
              <a:t>Madde </a:t>
            </a:r>
            <a:r>
              <a:rPr lang="tr-TR" dirty="0" smtClean="0"/>
              <a:t>15 </a:t>
            </a:r>
            <a:r>
              <a:rPr lang="tr-TR" dirty="0"/>
              <a:t>(</a:t>
            </a:r>
            <a:r>
              <a:rPr lang="tr-TR" dirty="0" smtClean="0"/>
              <a:t>6645)</a:t>
            </a:r>
            <a:endParaRPr lang="tr-TR" dirty="0"/>
          </a:p>
        </p:txBody>
      </p:sp>
      <p:sp>
        <p:nvSpPr>
          <p:cNvPr id="10" name="İçerik Yer Tutucusu 9"/>
          <p:cNvSpPr>
            <a:spLocks noGrp="1"/>
          </p:cNvSpPr>
          <p:nvPr>
            <p:ph sz="quarter" idx="4"/>
          </p:nvPr>
        </p:nvSpPr>
        <p:spPr>
          <a:xfrm>
            <a:off x="4419600" y="1611253"/>
            <a:ext cx="3657600" cy="4842083"/>
          </a:xfrm>
          <a:solidFill>
            <a:schemeClr val="accent3">
              <a:lumMod val="60000"/>
              <a:lumOff val="40000"/>
            </a:schemeClr>
          </a:solidFill>
          <a:ln>
            <a:solidFill>
              <a:srgbClr val="002060"/>
            </a:solidFill>
          </a:ln>
        </p:spPr>
        <p:txBody>
          <a:bodyPr>
            <a:normAutofit/>
          </a:bodyPr>
          <a:lstStyle/>
          <a:p>
            <a:endParaRPr lang="tr-TR" sz="2000" dirty="0" smtClean="0"/>
          </a:p>
          <a:p>
            <a:r>
              <a:rPr lang="tr-TR" sz="2000" dirty="0" smtClean="0"/>
              <a:t>Belirlenen </a:t>
            </a:r>
            <a:r>
              <a:rPr lang="tr-TR" sz="2000" b="1" dirty="0"/>
              <a:t>prime esas kazanç </a:t>
            </a:r>
            <a:r>
              <a:rPr lang="tr-TR" sz="2000" b="1" u="sng" dirty="0">
                <a:solidFill>
                  <a:srgbClr val="FF0000"/>
                </a:solidFill>
              </a:rPr>
              <a:t>alt sınırı üzerinden </a:t>
            </a:r>
            <a:r>
              <a:rPr lang="tr-TR" sz="2000" b="1" dirty="0"/>
              <a:t>hesaplanan tutar</a:t>
            </a:r>
            <a:r>
              <a:rPr lang="tr-TR" sz="2000" dirty="0"/>
              <a:t> Fondan karşılanır</a:t>
            </a:r>
            <a:r>
              <a:rPr lang="tr-TR" sz="2000" dirty="0" smtClean="0"/>
              <a:t>.</a:t>
            </a:r>
          </a:p>
          <a:p>
            <a:endParaRPr lang="tr-TR" sz="2000" dirty="0"/>
          </a:p>
          <a:p>
            <a:r>
              <a:rPr lang="tr-TR" sz="2000" dirty="0">
                <a:solidFill>
                  <a:srgbClr val="C00000"/>
                </a:solidFill>
              </a:rPr>
              <a:t>Birinci ve ikinci derece kan </a:t>
            </a:r>
            <a:r>
              <a:rPr lang="tr-TR" sz="2000" dirty="0" err="1" smtClean="0">
                <a:solidFill>
                  <a:srgbClr val="C00000"/>
                </a:solidFill>
              </a:rPr>
              <a:t>hısmı</a:t>
            </a:r>
            <a:r>
              <a:rPr lang="tr-TR" sz="2000" dirty="0" smtClean="0">
                <a:solidFill>
                  <a:srgbClr val="C00000"/>
                </a:solidFill>
              </a:rPr>
              <a:t> </a:t>
            </a:r>
            <a:r>
              <a:rPr lang="tr-TR" sz="2000" dirty="0">
                <a:solidFill>
                  <a:srgbClr val="C00000"/>
                </a:solidFill>
              </a:rPr>
              <a:t>olan </a:t>
            </a:r>
            <a:r>
              <a:rPr lang="tr-TR" sz="2000" dirty="0" smtClean="0">
                <a:solidFill>
                  <a:srgbClr val="C00000"/>
                </a:solidFill>
              </a:rPr>
              <a:t>kişiler, eş </a:t>
            </a:r>
            <a:r>
              <a:rPr lang="tr-TR" sz="2000" dirty="0">
                <a:solidFill>
                  <a:srgbClr val="C00000"/>
                </a:solidFill>
              </a:rPr>
              <a:t>ve programın başlama tarihinden önceki </a:t>
            </a:r>
            <a:r>
              <a:rPr lang="tr-TR" sz="2000" b="1" u="sng" dirty="0">
                <a:solidFill>
                  <a:srgbClr val="C00000"/>
                </a:solidFill>
              </a:rPr>
              <a:t>üç aylık </a:t>
            </a:r>
            <a:r>
              <a:rPr lang="tr-TR" sz="2000" dirty="0">
                <a:solidFill>
                  <a:srgbClr val="C00000"/>
                </a:solidFill>
              </a:rPr>
              <a:t>dönemde işyerimde kayıtlı olarak çalışanları</a:t>
            </a:r>
          </a:p>
        </p:txBody>
      </p:sp>
    </p:spTree>
    <p:extLst>
      <p:ext uri="{BB962C8B-B14F-4D97-AF65-F5344CB8AC3E}">
        <p14:creationId xmlns:p14="http://schemas.microsoft.com/office/powerpoint/2010/main" val="13397532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p:txBody>
          <a:bodyPr>
            <a:normAutofit/>
          </a:bodyPr>
          <a:lstStyle/>
          <a:p>
            <a:pPr>
              <a:buNone/>
            </a:pPr>
            <a:r>
              <a:rPr lang="tr-TR" b="1" dirty="0" smtClean="0">
                <a:solidFill>
                  <a:srgbClr val="FF0000"/>
                </a:solidFill>
              </a:rPr>
              <a:t>  Çok Tehlikeli sınıfta bulunanlara teşvik</a:t>
            </a:r>
          </a:p>
          <a:p>
            <a:pPr>
              <a:buNone/>
            </a:pPr>
            <a:r>
              <a:rPr lang="tr-TR" b="1" dirty="0" smtClean="0"/>
              <a:t>MADDE 25 –</a:t>
            </a:r>
            <a:r>
              <a:rPr lang="tr-TR" dirty="0" smtClean="0"/>
              <a:t> </a:t>
            </a:r>
          </a:p>
          <a:p>
            <a:r>
              <a:rPr lang="tr-TR" dirty="0" smtClean="0"/>
              <a:t>20/6/2012 ve 6331 sayılı İş Sağlığı ve Güvenliği Kanunu kapsamında çok tehlikeli sınıfta yer alıp,</a:t>
            </a:r>
          </a:p>
          <a:p>
            <a:r>
              <a:rPr lang="tr-TR" dirty="0" smtClean="0"/>
              <a:t>10 kişiden fazla çalışanı bulunan ve </a:t>
            </a:r>
          </a:p>
          <a:p>
            <a:r>
              <a:rPr lang="tr-TR" dirty="0" smtClean="0"/>
              <a:t>3 yıl içinde ölümlü veya sürekli iş göremezlikle sonuçlanan iş kazası meydana gelmeyen işyerlerinde </a:t>
            </a:r>
          </a:p>
          <a:p>
            <a:r>
              <a:rPr lang="tr-TR" dirty="0" smtClean="0"/>
              <a:t>Çalışanların </a:t>
            </a:r>
            <a:r>
              <a:rPr lang="tr-TR" b="1" u="sng" dirty="0" smtClean="0"/>
              <a:t>işsizlik sigortası işveren payı </a:t>
            </a:r>
            <a:r>
              <a:rPr lang="tr-TR" dirty="0" smtClean="0"/>
              <a:t>teşvik olarak bir sonraki takvim yılından geçerli olmak üzere ve </a:t>
            </a:r>
            <a:r>
              <a:rPr lang="tr-TR" b="1" u="sng" dirty="0" smtClean="0">
                <a:solidFill>
                  <a:srgbClr val="0070C0"/>
                </a:solidFill>
              </a:rPr>
              <a:t>üç yıl süreyle %1 </a:t>
            </a:r>
            <a:r>
              <a:rPr lang="tr-TR" dirty="0" smtClean="0"/>
              <a:t>olarak alınır. </a:t>
            </a:r>
          </a:p>
          <a:p>
            <a:endParaRPr lang="tr-TR" i="1" dirty="0" smtClean="0"/>
          </a:p>
          <a:p>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p:txBody>
          <a:bodyPr>
            <a:normAutofit/>
          </a:bodyPr>
          <a:lstStyle/>
          <a:p>
            <a:pPr>
              <a:buNone/>
            </a:pPr>
            <a:r>
              <a:rPr lang="tr-TR" b="1" dirty="0" smtClean="0">
                <a:solidFill>
                  <a:srgbClr val="FF0000"/>
                </a:solidFill>
              </a:rPr>
              <a:t>  Çok Tehlikeli sınıfta bulunanlara teşvik</a:t>
            </a:r>
          </a:p>
          <a:p>
            <a:pPr>
              <a:buNone/>
            </a:pPr>
            <a:r>
              <a:rPr lang="tr-TR" b="1" dirty="0" smtClean="0"/>
              <a:t>MADDE 25 –</a:t>
            </a:r>
            <a:r>
              <a:rPr lang="tr-TR" dirty="0" smtClean="0"/>
              <a:t> </a:t>
            </a:r>
          </a:p>
          <a:p>
            <a:r>
              <a:rPr lang="tr-TR" dirty="0" smtClean="0"/>
              <a:t>Ölümlü veya sürekli iş göremezlikle sonuçlanan iş kazası meydana gelmesi hâlinde takip eden aydan itibaren bu teşvik uygulamasına son verilir. </a:t>
            </a:r>
          </a:p>
          <a:p>
            <a:r>
              <a:rPr lang="tr-TR" dirty="0" smtClean="0"/>
              <a:t>İşverenler bu fıkrada öngörülen şartları tekrar sağlamaları ve talepleri hâlinde bu teşvikten yeniden yararlanır. </a:t>
            </a:r>
          </a:p>
          <a:p>
            <a:r>
              <a:rPr lang="tr-TR" dirty="0" smtClean="0"/>
              <a:t>Türkiye genelinde birden fazla tescilli çok tehlikeli sınıfta yer alan işyeri bulunan işverenin 31/5/2006 tarihli ve 5510 sayılı Sosyal Sigortalar ve Genel Sağlık Sigortası Kanununun 4 üncü maddesinin birinci fıkrasının (a) bendi kapsamında çalıştırılan </a:t>
            </a:r>
            <a:r>
              <a:rPr lang="tr-TR" b="1" dirty="0" smtClean="0"/>
              <a:t>toplam çalışan sayısı </a:t>
            </a:r>
            <a:r>
              <a:rPr lang="tr-TR" dirty="0" smtClean="0"/>
              <a:t>esas alınır.</a:t>
            </a:r>
          </a:p>
          <a:p>
            <a:endParaRPr lang="tr-TR" i="1" dirty="0" smtClean="0"/>
          </a:p>
          <a:p>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tr-TR" sz="2000" b="1" u="sng" dirty="0" smtClean="0">
                <a:solidFill>
                  <a:srgbClr val="0070C0"/>
                </a:solidFill>
              </a:rPr>
              <a:t>Kanun No. 6645 </a:t>
            </a:r>
            <a:r>
              <a:rPr lang="tr-TR" sz="2000" b="1" dirty="0" smtClean="0">
                <a:solidFill>
                  <a:srgbClr val="0070C0"/>
                </a:solidFill>
              </a:rPr>
              <a:t>                                        </a:t>
            </a:r>
            <a:r>
              <a:rPr lang="tr-TR" sz="2000" b="1" u="sng" dirty="0" smtClean="0">
                <a:solidFill>
                  <a:srgbClr val="0070C0"/>
                </a:solidFill>
              </a:rPr>
              <a:t>Kabul Tarihi: 04/04/2015</a:t>
            </a:r>
            <a:endParaRPr lang="tr-TR" sz="2000" b="1" dirty="0"/>
          </a:p>
        </p:txBody>
      </p:sp>
      <p:sp>
        <p:nvSpPr>
          <p:cNvPr id="3" name="Content Placeholder 2"/>
          <p:cNvSpPr>
            <a:spLocks noGrp="1"/>
          </p:cNvSpPr>
          <p:nvPr>
            <p:ph idx="1"/>
          </p:nvPr>
        </p:nvSpPr>
        <p:spPr>
          <a:xfrm>
            <a:off x="457200" y="1600200"/>
            <a:ext cx="7901014" cy="4800600"/>
          </a:xfrm>
        </p:spPr>
        <p:txBody>
          <a:bodyPr>
            <a:normAutofit/>
          </a:bodyPr>
          <a:lstStyle/>
          <a:p>
            <a:pPr>
              <a:buNone/>
            </a:pPr>
            <a:r>
              <a:rPr lang="tr-TR" b="1" dirty="0" smtClean="0">
                <a:solidFill>
                  <a:srgbClr val="FF0000"/>
                </a:solidFill>
              </a:rPr>
              <a:t>Ortalama İşçi sayısından dolayı yersiz teşvikten yararlananlara af</a:t>
            </a:r>
          </a:p>
          <a:p>
            <a:pPr>
              <a:buNone/>
            </a:pPr>
            <a:r>
              <a:rPr lang="tr-TR" b="1" dirty="0" smtClean="0"/>
              <a:t>MADDE 27 –</a:t>
            </a:r>
            <a:r>
              <a:rPr lang="tr-TR" dirty="0" smtClean="0"/>
              <a:t> </a:t>
            </a:r>
          </a:p>
          <a:p>
            <a:r>
              <a:rPr lang="tr-TR" dirty="0" smtClean="0"/>
              <a:t>Bu Kanunun geçici 10 uncu maddesi ile sağlanan sigorta primi desteğinden maddenin yayımlandığı ay ve öncesine ilişkin olmak üzere </a:t>
            </a:r>
            <a:r>
              <a:rPr lang="tr-TR" b="1" u="sng" dirty="0" smtClean="0"/>
              <a:t>ortalama sigortalı sayısının yanlış hesaplanması sebebiyle </a:t>
            </a:r>
            <a:r>
              <a:rPr lang="tr-TR" dirty="0" smtClean="0"/>
              <a:t>yersiz yararlandığı tespit edilen işverenlerin yersiz yararlanılan teşvik tutarlarına ilişkin 5510 sayılı Kanunun 89 uncu maddesinin ikinci fıkrası hükümleri uygulanmaz. </a:t>
            </a:r>
          </a:p>
          <a:p>
            <a:endParaRPr lang="tr-TR" dirty="0" smtClean="0"/>
          </a:p>
          <a:p>
            <a:r>
              <a:rPr lang="tr-TR" dirty="0" smtClean="0"/>
              <a:t>Bu maddenin yürürlüğe girdiği tarihten önce sigorta primi teşvikinden yersiz yararlandığı tespit edilip tahsil edilen primlere ait </a:t>
            </a:r>
            <a:r>
              <a:rPr lang="tr-TR" b="1" u="sng" dirty="0" smtClean="0"/>
              <a:t>gecikme cezası ve gecikme zamları</a:t>
            </a:r>
            <a:r>
              <a:rPr lang="tr-TR" dirty="0" smtClean="0"/>
              <a:t> iade ve mahsup edilmez.</a:t>
            </a:r>
            <a:endParaRPr lang="tr-TR" i="1" dirty="0" smtClean="0"/>
          </a:p>
          <a:p>
            <a:endParaRPr lang="tr-TR" i="1" dirty="0" smtClean="0"/>
          </a:p>
        </p:txBody>
      </p:sp>
    </p:spTree>
    <p:extLst>
      <p:ext uri="{BB962C8B-B14F-4D97-AF65-F5344CB8AC3E}">
        <p14:creationId xmlns:p14="http://schemas.microsoft.com/office/powerpoint/2010/main" val="72178964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1707</TotalTime>
  <Words>2904</Words>
  <Application>Microsoft Office PowerPoint</Application>
  <PresentationFormat>Ekran Gösterisi (4:3)</PresentationFormat>
  <Paragraphs>440</Paragraphs>
  <Slides>61</Slides>
  <Notes>58</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61</vt:i4>
      </vt:variant>
    </vt:vector>
  </HeadingPairs>
  <TitlesOfParts>
    <vt:vector size="65" baseType="lpstr">
      <vt:lpstr>Arial</vt:lpstr>
      <vt:lpstr>Calibri</vt:lpstr>
      <vt:lpstr>Cambria</vt:lpstr>
      <vt:lpstr>Adjacency</vt:lpstr>
      <vt:lpstr>7 Nisan 2015   Kanun No. 6637                                                                        Kabul Tarihi: 27/03/2015   BAZI KANUN VE KANUN HÜKMÜNDE KARARNAMELERDE DEĞİŞİKLİK YAPILMASINA DAİR KANUN   23 Nisan 2015  Kanun No. 6645                                                                        Kabul Tarihi: 04/04/2015 İŞ SAĞLIĞI VE GÜVENLİĞİ KANUNU İLE BAZI KANUN VE KANUN HÜKMÜNDE KARARNAMELERDE DEĞİŞİKLİK YAPILMASINA DAİR KANUN  01 Ocak  2016  Kanun No. 6655                                                                        Kabul Tarihi: 25/12/2015 BAZI KANUNLARDA DEĞİŞİKLİK YAPILMASINA DAİR KANUN  27 Ocak  2016  Kanun No. 6661                                                                        Kabul Tarihi: 14/01/2016 ASKERLİK KANUNU VE BAZI  KANUNLARDA  DEĞİŞİKLİK YAPILMASINA DAİR KANUN</vt:lpstr>
      <vt:lpstr>Kanun No. 6637                                         Kabul Tarihi: 27/03/2015</vt:lpstr>
      <vt:lpstr>Kanun No. 6637                                         Kabul Tarihi: 27/03/2015</vt:lpstr>
      <vt:lpstr>Kanun No. 6637                                         Kabul Tarihi: 27/03/2015</vt:lpstr>
      <vt:lpstr>Kanun No. 6637                                         Kabul Tarihi: 27/03/2015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6645                                         Kabul Tarihi: 04/04/2015</vt:lpstr>
      <vt:lpstr>Kanun No. 6655                                         Kabul Tarihi: 25/12/2015</vt:lpstr>
      <vt:lpstr>Kanun No. 6655                                         Kabul Tarihi: 25/12/2015</vt:lpstr>
      <vt:lpstr>Kanun No. 6655                                         Kabul Tarihi: 25/12/2015</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6661                                              Kabul Tarihi: 14/01/2016     </vt:lpstr>
      <vt:lpstr>Kanun No. 6663                                              Kabul Tarihi: 29/01/2016     </vt:lpstr>
      <vt:lpstr>Kanun No. 6663                                              Kabul Tarihi: 29/01/2016     </vt:lpstr>
      <vt:lpstr>Kanun No. 6663                                              Kabul Tarihi: 29/01/2016     </vt:lpstr>
      <vt:lpstr>Kanun No. 6663                                              Kabul Tarihi: 29/01/2016     </vt:lpstr>
      <vt:lpstr>Kanun No. 6663                                              Kabul Tarihi: 29/01/2016     </vt:lpstr>
      <vt:lpstr>Kanun No. 6663                                              Kabul Tarihi: 29/01/2016     </vt:lpstr>
      <vt:lpstr>Kanun No. 6663                                              Kabul Tarihi: 29/01/2016     </vt:lpstr>
      <vt:lpstr>Kanun No. 6663                                              Kabul Tarihi: 29/01/2016     </vt:lpstr>
      <vt:lpstr>Kanun No. 6663                                              Kabul Tarihi: 29/01/2016     </vt:lpstr>
      <vt:lpstr>Sigortalı Açısından şartlar</vt:lpstr>
      <vt:lpstr>İşyeri Açısından şartlar</vt:lpstr>
      <vt:lpstr>İşyeri Açısından şartlar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GÜNCEL GELİŞMELER</dc:title>
  <dc:creator>ZMT</dc:creator>
  <cp:lastModifiedBy>Burhan Eray</cp:lastModifiedBy>
  <cp:revision>140</cp:revision>
  <dcterms:created xsi:type="dcterms:W3CDTF">2014-10-28T19:35:07Z</dcterms:created>
  <dcterms:modified xsi:type="dcterms:W3CDTF">2016-02-27T05:18:24Z</dcterms:modified>
</cp:coreProperties>
</file>