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sldIdLst>
    <p:sldId id="256" r:id="rId2"/>
    <p:sldId id="292" r:id="rId3"/>
    <p:sldId id="279" r:id="rId4"/>
    <p:sldId id="289" r:id="rId5"/>
    <p:sldId id="280" r:id="rId6"/>
    <p:sldId id="281" r:id="rId7"/>
    <p:sldId id="282" r:id="rId8"/>
    <p:sldId id="283" r:id="rId9"/>
    <p:sldId id="284" r:id="rId10"/>
    <p:sldId id="290" r:id="rId11"/>
    <p:sldId id="288" r:id="rId12"/>
    <p:sldId id="291" r:id="rId13"/>
    <p:sldId id="275" r:id="rId14"/>
    <p:sldId id="294" r:id="rId15"/>
    <p:sldId id="293" r:id="rId16"/>
    <p:sldId id="277" r:id="rId17"/>
    <p:sldId id="278" r:id="rId18"/>
    <p:sldId id="295" r:id="rId19"/>
    <p:sldId id="296" r:id="rId20"/>
    <p:sldId id="297" r:id="rId21"/>
    <p:sldId id="298" r:id="rId22"/>
    <p:sldId id="299" r:id="rId23"/>
    <p:sldId id="300" r:id="rId24"/>
    <p:sldId id="301" r:id="rId25"/>
    <p:sldId id="302" r:id="rId26"/>
    <p:sldId id="304" r:id="rId27"/>
    <p:sldId id="305" r:id="rId28"/>
    <p:sldId id="306" r:id="rId29"/>
    <p:sldId id="273"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4525" autoAdjust="0"/>
    <p:restoredTop sz="94660"/>
  </p:normalViewPr>
  <p:slideViewPr>
    <p:cSldViewPr>
      <p:cViewPr varScale="1">
        <p:scale>
          <a:sx n="83" d="100"/>
          <a:sy n="83" d="100"/>
        </p:scale>
        <p:origin x="893" y="67"/>
      </p:cViewPr>
      <p:guideLst>
        <p:guide orient="horz" pos="2160"/>
        <p:guide pos="2880"/>
      </p:guideLst>
    </p:cSldViewPr>
  </p:slideViewPr>
  <p:notesTextViewPr>
    <p:cViewPr>
      <p:scale>
        <a:sx n="100" d="100"/>
        <a:sy n="100" d="100"/>
      </p:scale>
      <p:origin x="0" y="0"/>
    </p:cViewPr>
  </p:notesTextViewPr>
  <p:sorterViewPr>
    <p:cViewPr>
      <p:scale>
        <a:sx n="90" d="100"/>
        <a:sy n="9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685800" y="1346947"/>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5800" y="4282763"/>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85800" y="1484779"/>
            <a:ext cx="7772400"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432223"/>
            <a:ext cx="7593330" cy="3035808"/>
          </a:xfrm>
        </p:spPr>
        <p:txBody>
          <a:bodyPr anchor="ctr">
            <a:noAutofit/>
          </a:bodyPr>
          <a:lstStyle>
            <a:lvl1pPr algn="l">
              <a:lnSpc>
                <a:spcPct val="80000"/>
              </a:lnSpc>
              <a:defRPr sz="6400" b="0" cap="all" baseline="0">
                <a:blipFill dpi="0" rotWithShape="1">
                  <a:blip r:embed="rId4"/>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pPr>
              <a:defRPr/>
            </a:pPr>
            <a:fld id="{4502958E-C570-4611-9165-686A68A10619}" type="datetimeFigureOut">
              <a:rPr lang="tr-TR" smtClean="0"/>
              <a:pPr>
                <a:defRPr/>
              </a:pPr>
              <a:t>4.11.2016</a:t>
            </a:fld>
            <a:endParaRPr lang="tr-TR"/>
          </a:p>
        </p:txBody>
      </p:sp>
      <p:sp>
        <p:nvSpPr>
          <p:cNvPr id="5" name="Footer Placeholder 4"/>
          <p:cNvSpPr>
            <a:spLocks noGrp="1"/>
          </p:cNvSpPr>
          <p:nvPr>
            <p:ph type="ftr" sz="quarter" idx="11"/>
          </p:nvPr>
        </p:nvSpPr>
        <p:spPr>
          <a:xfrm>
            <a:off x="812805" y="6272785"/>
            <a:ext cx="4745736" cy="365125"/>
          </a:xfrm>
        </p:spPr>
        <p:txBody>
          <a:bodyPr/>
          <a:lstStyle/>
          <a:p>
            <a:pPr>
              <a:defRPr/>
            </a:pPr>
            <a:endParaRPr lang="tr-TR"/>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pPr>
              <a:defRPr/>
            </a:pPr>
            <a:fld id="{9F83DD97-003A-475C-9474-90FD598F0E01}" type="slidenum">
              <a:rPr lang="tr-TR" smtClean="0"/>
              <a:pPr>
                <a:defRPr/>
              </a:pPr>
              <a:t>‹#›</a:t>
            </a:fld>
            <a:endParaRPr lang="tr-TR"/>
          </a:p>
        </p:txBody>
      </p:sp>
    </p:spTree>
    <p:extLst>
      <p:ext uri="{BB962C8B-B14F-4D97-AF65-F5344CB8AC3E}">
        <p14:creationId xmlns:p14="http://schemas.microsoft.com/office/powerpoint/2010/main" val="3283709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a:defRPr/>
            </a:pPr>
            <a:fld id="{2E79522A-3E1F-4398-A38E-790459617689}" type="datetimeFigureOut">
              <a:rPr lang="tr-TR" smtClean="0"/>
              <a:pPr>
                <a:defRPr/>
              </a:pPr>
              <a:t>4.11.2016</a:t>
            </a:fld>
            <a:endParaRPr lang="tr-TR"/>
          </a:p>
        </p:txBody>
      </p:sp>
      <p:sp>
        <p:nvSpPr>
          <p:cNvPr id="8" name="Footer Placeholder 7"/>
          <p:cNvSpPr>
            <a:spLocks noGrp="1"/>
          </p:cNvSpPr>
          <p:nvPr>
            <p:ph type="ftr" sz="quarter" idx="11"/>
          </p:nvPr>
        </p:nvSpPr>
        <p:spPr/>
        <p:txBody>
          <a:bodyPr/>
          <a:lstStyle/>
          <a:p>
            <a:pPr>
              <a:defRPr/>
            </a:pPr>
            <a:endParaRPr lang="tr-TR"/>
          </a:p>
        </p:txBody>
      </p:sp>
      <p:sp>
        <p:nvSpPr>
          <p:cNvPr id="9" name="Slide Number Placeholder 8"/>
          <p:cNvSpPr>
            <a:spLocks noGrp="1"/>
          </p:cNvSpPr>
          <p:nvPr>
            <p:ph type="sldNum" sz="quarter" idx="12"/>
          </p:nvPr>
        </p:nvSpPr>
        <p:spPr/>
        <p:txBody>
          <a:bodyPr/>
          <a:lstStyle/>
          <a:p>
            <a:pPr>
              <a:defRPr/>
            </a:pPr>
            <a:fld id="{A9667552-299C-4A14-BE16-E411CDC9740D}" type="slidenum">
              <a:rPr lang="tr-TR" smtClean="0"/>
              <a:pPr>
                <a:defRPr/>
              </a:pPr>
              <a:t>‹#›</a:t>
            </a:fld>
            <a:endParaRPr lang="tr-TR"/>
          </a:p>
        </p:txBody>
      </p:sp>
    </p:spTree>
    <p:extLst>
      <p:ext uri="{BB962C8B-B14F-4D97-AF65-F5344CB8AC3E}">
        <p14:creationId xmlns:p14="http://schemas.microsoft.com/office/powerpoint/2010/main" val="3948654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lvl1pPr>
              <a:defRPr b="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a:defRPr/>
            </a:pPr>
            <a:fld id="{E305BB62-2E9E-4DD7-99E0-9DBD74E3A085}" type="datetimeFigureOut">
              <a:rPr lang="tr-TR" smtClean="0"/>
              <a:pPr>
                <a:defRPr/>
              </a:pPr>
              <a:t>4.11.2016</a:t>
            </a:fld>
            <a:endParaRPr lang="tr-TR"/>
          </a:p>
        </p:txBody>
      </p:sp>
      <p:sp>
        <p:nvSpPr>
          <p:cNvPr id="8" name="Footer Placeholder 7"/>
          <p:cNvSpPr>
            <a:spLocks noGrp="1"/>
          </p:cNvSpPr>
          <p:nvPr>
            <p:ph type="ftr" sz="quarter" idx="11"/>
          </p:nvPr>
        </p:nvSpPr>
        <p:spPr/>
        <p:txBody>
          <a:bodyPr/>
          <a:lstStyle/>
          <a:p>
            <a:pPr>
              <a:defRPr/>
            </a:pPr>
            <a:endParaRPr lang="tr-TR"/>
          </a:p>
        </p:txBody>
      </p:sp>
      <p:sp>
        <p:nvSpPr>
          <p:cNvPr id="9" name="Slide Number Placeholder 8"/>
          <p:cNvSpPr>
            <a:spLocks noGrp="1"/>
          </p:cNvSpPr>
          <p:nvPr>
            <p:ph type="sldNum" sz="quarter" idx="12"/>
          </p:nvPr>
        </p:nvSpPr>
        <p:spPr/>
        <p:txBody>
          <a:bodyPr/>
          <a:lstStyle/>
          <a:p>
            <a:pPr>
              <a:defRPr/>
            </a:pPr>
            <a:fld id="{DC22D707-F243-4893-84E8-466B78CE229C}" type="slidenum">
              <a:rPr lang="tr-TR" smtClean="0"/>
              <a:pPr>
                <a:defRPr/>
              </a:pPr>
              <a:t>‹#›</a:t>
            </a:fld>
            <a:endParaRPr lang="tr-TR"/>
          </a:p>
        </p:txBody>
      </p:sp>
    </p:spTree>
    <p:extLst>
      <p:ext uri="{BB962C8B-B14F-4D97-AF65-F5344CB8AC3E}">
        <p14:creationId xmlns:p14="http://schemas.microsoft.com/office/powerpoint/2010/main" val="2823484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a:defRPr/>
            </a:pPr>
            <a:fld id="{EB88D39C-7974-41FB-B5C9-E621398BA274}" type="datetimeFigureOut">
              <a:rPr lang="tr-TR" smtClean="0"/>
              <a:pPr>
                <a:defRPr/>
              </a:pPr>
              <a:t>4.11.2016</a:t>
            </a:fld>
            <a:endParaRPr lang="tr-TR"/>
          </a:p>
        </p:txBody>
      </p:sp>
      <p:sp>
        <p:nvSpPr>
          <p:cNvPr id="8" name="Footer Placeholder 7"/>
          <p:cNvSpPr>
            <a:spLocks noGrp="1"/>
          </p:cNvSpPr>
          <p:nvPr>
            <p:ph type="ftr" sz="quarter" idx="11"/>
          </p:nvPr>
        </p:nvSpPr>
        <p:spPr/>
        <p:txBody>
          <a:bodyPr/>
          <a:lstStyle/>
          <a:p>
            <a:pPr>
              <a:defRPr/>
            </a:pPr>
            <a:endParaRPr lang="tr-TR"/>
          </a:p>
        </p:txBody>
      </p:sp>
      <p:sp>
        <p:nvSpPr>
          <p:cNvPr id="9" name="Slide Number Placeholder 8"/>
          <p:cNvSpPr>
            <a:spLocks noGrp="1"/>
          </p:cNvSpPr>
          <p:nvPr>
            <p:ph type="sldNum" sz="quarter" idx="12"/>
          </p:nvPr>
        </p:nvSpPr>
        <p:spPr/>
        <p:txBody>
          <a:bodyPr/>
          <a:lstStyle/>
          <a:p>
            <a:pPr>
              <a:defRPr/>
            </a:pPr>
            <a:fld id="{E3D1DBAE-8256-4131-A52F-BB60BBB31A2C}" type="slidenum">
              <a:rPr lang="tr-TR" smtClean="0"/>
              <a:pPr>
                <a:defRPr/>
              </a:pPr>
              <a:t>‹#›</a:t>
            </a:fld>
            <a:endParaRPr lang="tr-TR"/>
          </a:p>
        </p:txBody>
      </p:sp>
    </p:spTree>
    <p:extLst>
      <p:ext uri="{BB962C8B-B14F-4D97-AF65-F5344CB8AC3E}">
        <p14:creationId xmlns:p14="http://schemas.microsoft.com/office/powerpoint/2010/main" val="3447753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1225296"/>
            <a:ext cx="6960870" cy="3520440"/>
          </a:xfrm>
        </p:spPr>
        <p:txBody>
          <a:bodyPr anchor="ctr">
            <a:normAutofit/>
          </a:bodyPr>
          <a:lstStyle>
            <a:lvl1pPr>
              <a:lnSpc>
                <a:spcPct val="80000"/>
              </a:lnSpc>
              <a:defRPr sz="6400" b="0"/>
            </a:lvl1pPr>
          </a:lstStyle>
          <a:p>
            <a:r>
              <a:rPr lang="tr-TR" smtClean="0"/>
              <a:t>Asıl başlık stili için tıklatın</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pPr>
              <a:defRPr/>
            </a:pPr>
            <a:fld id="{E88ABC39-5541-44B6-BC6D-399C34C887E8}" type="datetimeFigureOut">
              <a:rPr lang="tr-TR" smtClean="0"/>
              <a:pPr>
                <a:defRPr/>
              </a:pPr>
              <a:t>4.11.2016</a:t>
            </a:fld>
            <a:endParaRPr lang="tr-TR"/>
          </a:p>
        </p:txBody>
      </p:sp>
      <p:sp>
        <p:nvSpPr>
          <p:cNvPr id="5" name="Footer Placeholder 4"/>
          <p:cNvSpPr>
            <a:spLocks noGrp="1"/>
          </p:cNvSpPr>
          <p:nvPr>
            <p:ph type="ftr" sz="quarter" idx="11"/>
          </p:nvPr>
        </p:nvSpPr>
        <p:spPr>
          <a:xfrm>
            <a:off x="1636099" y="6272784"/>
            <a:ext cx="4745736" cy="365125"/>
          </a:xfrm>
        </p:spPr>
        <p:txBody>
          <a:bodyPr/>
          <a:lstStyle>
            <a:lvl1pPr>
              <a:defRPr>
                <a:solidFill>
                  <a:schemeClr val="accent1">
                    <a:lumMod val="50000"/>
                  </a:schemeClr>
                </a:solidFill>
              </a:defRPr>
            </a:lvl1pPr>
          </a:lstStyle>
          <a:p>
            <a:pPr>
              <a:defRPr/>
            </a:pPr>
            <a:endParaRPr lang="tr-TR"/>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pPr>
              <a:defRPr/>
            </a:pPr>
            <a:fld id="{3F879E56-2C16-498D-9059-4E149EE6C12A}" type="slidenum">
              <a:rPr lang="tr-TR" smtClean="0"/>
              <a:pPr>
                <a:defRPr/>
              </a:pPr>
              <a:t>‹#›</a:t>
            </a:fld>
            <a:endParaRPr lang="tr-TR"/>
          </a:p>
        </p:txBody>
      </p:sp>
    </p:spTree>
    <p:extLst>
      <p:ext uri="{BB962C8B-B14F-4D97-AF65-F5344CB8AC3E}">
        <p14:creationId xmlns:p14="http://schemas.microsoft.com/office/powerpoint/2010/main" val="169189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pPr>
              <a:defRPr/>
            </a:pPr>
            <a:fld id="{E861B828-1C9A-4784-9C97-4E655260444C}" type="datetimeFigureOut">
              <a:rPr lang="tr-TR" smtClean="0"/>
              <a:pPr>
                <a:defRPr/>
              </a:pPr>
              <a:t>4.11.2016</a:t>
            </a:fld>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6B422336-D13E-4424-B5B9-AAEC4B565F5E}" type="slidenum">
              <a:rPr lang="tr-TR" smtClean="0"/>
              <a:pPr>
                <a:defRPr/>
              </a:pPr>
              <a:t>‹#›</a:t>
            </a:fld>
            <a:endParaRPr lang="tr-TR"/>
          </a:p>
        </p:txBody>
      </p:sp>
    </p:spTree>
    <p:extLst>
      <p:ext uri="{BB962C8B-B14F-4D97-AF65-F5344CB8AC3E}">
        <p14:creationId xmlns:p14="http://schemas.microsoft.com/office/powerpoint/2010/main" val="522130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a:defRPr/>
            </a:pPr>
            <a:fld id="{381407AC-DBFD-4616-B99F-8DF2B242AC9E}" type="datetimeFigureOut">
              <a:rPr lang="tr-TR" smtClean="0"/>
              <a:pPr>
                <a:defRPr/>
              </a:pPr>
              <a:t>4.11.2016</a:t>
            </a:fld>
            <a:endParaRPr lang="tr-TR"/>
          </a:p>
        </p:txBody>
      </p:sp>
      <p:sp>
        <p:nvSpPr>
          <p:cNvPr id="8" name="Footer Placeholder 7"/>
          <p:cNvSpPr>
            <a:spLocks noGrp="1"/>
          </p:cNvSpPr>
          <p:nvPr>
            <p:ph type="ftr" sz="quarter" idx="11"/>
          </p:nvPr>
        </p:nvSpPr>
        <p:spPr/>
        <p:txBody>
          <a:bodyPr/>
          <a:lstStyle/>
          <a:p>
            <a:pPr>
              <a:defRPr/>
            </a:pPr>
            <a:endParaRPr lang="tr-TR"/>
          </a:p>
        </p:txBody>
      </p:sp>
      <p:sp>
        <p:nvSpPr>
          <p:cNvPr id="9" name="Slide Number Placeholder 8"/>
          <p:cNvSpPr>
            <a:spLocks noGrp="1"/>
          </p:cNvSpPr>
          <p:nvPr>
            <p:ph type="sldNum" sz="quarter" idx="12"/>
          </p:nvPr>
        </p:nvSpPr>
        <p:spPr/>
        <p:txBody>
          <a:bodyPr/>
          <a:lstStyle/>
          <a:p>
            <a:pPr>
              <a:defRPr/>
            </a:pPr>
            <a:fld id="{1C125DD3-1B46-48DE-9B31-28F6CCC67584}" type="slidenum">
              <a:rPr lang="tr-TR" smtClean="0"/>
              <a:pPr>
                <a:defRPr/>
              </a:pPr>
              <a:t>‹#›</a:t>
            </a:fld>
            <a:endParaRPr lang="tr-TR"/>
          </a:p>
        </p:txBody>
      </p:sp>
    </p:spTree>
    <p:extLst>
      <p:ext uri="{BB962C8B-B14F-4D97-AF65-F5344CB8AC3E}">
        <p14:creationId xmlns:p14="http://schemas.microsoft.com/office/powerpoint/2010/main" val="134607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lvl1pPr>
              <a:defRPr>
                <a:solidFill>
                  <a:schemeClr val="accent1">
                    <a:lumMod val="50000"/>
                  </a:schemeClr>
                </a:solidFill>
              </a:defRPr>
            </a:lvl1pPr>
          </a:lstStyle>
          <a:p>
            <a:pPr>
              <a:defRPr/>
            </a:pPr>
            <a:fld id="{EF4250AF-A4B4-4D02-B6C3-F6FBEB408EA9}" type="datetimeFigureOut">
              <a:rPr lang="tr-TR" smtClean="0"/>
              <a:pPr>
                <a:defRPr/>
              </a:pPr>
              <a:t>4.11.2016</a:t>
            </a:fld>
            <a:endParaRPr lang="tr-TR"/>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pPr>
              <a:defRPr/>
            </a:pPr>
            <a:endParaRPr lang="tr-TR"/>
          </a:p>
        </p:txBody>
      </p:sp>
      <p:sp>
        <p:nvSpPr>
          <p:cNvPr id="5" name="Slide Number Placeholder 4"/>
          <p:cNvSpPr>
            <a:spLocks noGrp="1"/>
          </p:cNvSpPr>
          <p:nvPr>
            <p:ph type="sldNum" sz="quarter" idx="12"/>
          </p:nvPr>
        </p:nvSpPr>
        <p:spPr/>
        <p:txBody>
          <a:bodyPr/>
          <a:lstStyle/>
          <a:p>
            <a:pPr>
              <a:defRPr/>
            </a:pPr>
            <a:fld id="{7E7EDED4-9A46-42DF-AE24-BD6B99DDF09F}" type="slidenum">
              <a:rPr lang="tr-TR" smtClean="0"/>
              <a:pPr>
                <a:defRPr/>
              </a:pPr>
              <a:t>‹#›</a:t>
            </a:fld>
            <a:endParaRPr lang="tr-TR"/>
          </a:p>
        </p:txBody>
      </p:sp>
    </p:spTree>
    <p:extLst>
      <p:ext uri="{BB962C8B-B14F-4D97-AF65-F5344CB8AC3E}">
        <p14:creationId xmlns:p14="http://schemas.microsoft.com/office/powerpoint/2010/main" val="663892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535D141-C7B6-43C2-AD69-7BB9341EB854}" type="datetimeFigureOut">
              <a:rPr lang="tr-TR" smtClean="0"/>
              <a:pPr>
                <a:defRPr/>
              </a:pPr>
              <a:t>4.11.2016</a:t>
            </a:fld>
            <a:endParaRPr lang="tr-TR"/>
          </a:p>
        </p:txBody>
      </p:sp>
      <p:sp>
        <p:nvSpPr>
          <p:cNvPr id="3" name="Footer Placeholder 2"/>
          <p:cNvSpPr>
            <a:spLocks noGrp="1"/>
          </p:cNvSpPr>
          <p:nvPr>
            <p:ph type="ftr" sz="quarter" idx="11"/>
          </p:nvPr>
        </p:nvSpPr>
        <p:spPr/>
        <p:txBody>
          <a:bodyPr/>
          <a:lstStyle/>
          <a:p>
            <a:pPr>
              <a:defRPr/>
            </a:pPr>
            <a:endParaRPr lang="tr-TR"/>
          </a:p>
        </p:txBody>
      </p:sp>
      <p:sp>
        <p:nvSpPr>
          <p:cNvPr id="4" name="Slide Number Placeholder 3"/>
          <p:cNvSpPr>
            <a:spLocks noGrp="1"/>
          </p:cNvSpPr>
          <p:nvPr>
            <p:ph type="sldNum" sz="quarter" idx="12"/>
          </p:nvPr>
        </p:nvSpPr>
        <p:spPr/>
        <p:txBody>
          <a:bodyPr/>
          <a:lstStyle/>
          <a:p>
            <a:pPr>
              <a:defRPr/>
            </a:pPr>
            <a:fld id="{8881DC5B-8D88-4C6C-97D4-7CAF689E9EFA}" type="slidenum">
              <a:rPr lang="tr-TR" smtClean="0"/>
              <a:pPr>
                <a:defRPr/>
              </a:pPr>
              <a:t>‹#›</a:t>
            </a:fld>
            <a:endParaRPr lang="tr-TR"/>
          </a:p>
        </p:txBody>
      </p:sp>
    </p:spTree>
    <p:extLst>
      <p:ext uri="{BB962C8B-B14F-4D97-AF65-F5344CB8AC3E}">
        <p14:creationId xmlns:p14="http://schemas.microsoft.com/office/powerpoint/2010/main" val="2463616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tr-TR" smtClean="0"/>
              <a:t>Asıl başlık stili için tıklatın</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9" name="Date Placeholder 8"/>
          <p:cNvSpPr>
            <a:spLocks noGrp="1"/>
          </p:cNvSpPr>
          <p:nvPr>
            <p:ph type="dt" sz="half" idx="10"/>
          </p:nvPr>
        </p:nvSpPr>
        <p:spPr/>
        <p:txBody>
          <a:bodyPr/>
          <a:lstStyle/>
          <a:p>
            <a:pPr>
              <a:defRPr/>
            </a:pPr>
            <a:fld id="{D983425B-13FC-49A5-A471-85522846E296}" type="datetimeFigureOut">
              <a:rPr lang="tr-TR" smtClean="0"/>
              <a:pPr>
                <a:defRPr/>
              </a:pPr>
              <a:t>4.11.2016</a:t>
            </a:fld>
            <a:endParaRPr lang="tr-TR"/>
          </a:p>
        </p:txBody>
      </p:sp>
      <p:sp>
        <p:nvSpPr>
          <p:cNvPr id="10" name="Footer Placeholder 9"/>
          <p:cNvSpPr>
            <a:spLocks noGrp="1"/>
          </p:cNvSpPr>
          <p:nvPr>
            <p:ph type="ftr" sz="quarter" idx="11"/>
          </p:nvPr>
        </p:nvSpPr>
        <p:spPr/>
        <p:txBody>
          <a:bodyPr/>
          <a:lstStyle/>
          <a:p>
            <a:pPr>
              <a:defRPr/>
            </a:pPr>
            <a:endParaRPr lang="tr-TR"/>
          </a:p>
        </p:txBody>
      </p:sp>
      <p:sp>
        <p:nvSpPr>
          <p:cNvPr id="11" name="Slide Number Placeholder 10"/>
          <p:cNvSpPr>
            <a:spLocks noGrp="1"/>
          </p:cNvSpPr>
          <p:nvPr>
            <p:ph type="sldNum" sz="quarter" idx="12"/>
          </p:nvPr>
        </p:nvSpPr>
        <p:spPr/>
        <p:txBody>
          <a:bodyPr/>
          <a:lstStyle/>
          <a:p>
            <a:pPr>
              <a:defRPr/>
            </a:pPr>
            <a:fld id="{E80E3101-0F0A-4229-AB37-E2A2F9387C35}" type="slidenum">
              <a:rPr lang="tr-TR" smtClean="0"/>
              <a:pPr>
                <a:defRPr/>
              </a:pPr>
              <a:t>‹#›</a:t>
            </a:fld>
            <a:endParaRPr lang="tr-TR"/>
          </a:p>
        </p:txBody>
      </p:sp>
    </p:spTree>
    <p:extLst>
      <p:ext uri="{BB962C8B-B14F-4D97-AF65-F5344CB8AC3E}">
        <p14:creationId xmlns:p14="http://schemas.microsoft.com/office/powerpoint/2010/main" val="3528548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8" name="Date Placeholder 7"/>
          <p:cNvSpPr>
            <a:spLocks noGrp="1"/>
          </p:cNvSpPr>
          <p:nvPr>
            <p:ph type="dt" sz="half" idx="10"/>
          </p:nvPr>
        </p:nvSpPr>
        <p:spPr/>
        <p:txBody>
          <a:bodyPr/>
          <a:lstStyle/>
          <a:p>
            <a:pPr>
              <a:defRPr/>
            </a:pPr>
            <a:fld id="{AD722F03-399A-4B1C-80F7-4070EEAE7E06}" type="datetimeFigureOut">
              <a:rPr lang="tr-TR" smtClean="0"/>
              <a:pPr>
                <a:defRPr/>
              </a:pPr>
              <a:t>4.11.2016</a:t>
            </a:fld>
            <a:endParaRPr lang="tr-TR"/>
          </a:p>
        </p:txBody>
      </p:sp>
      <p:sp>
        <p:nvSpPr>
          <p:cNvPr id="10" name="Slide Number Placeholder 9"/>
          <p:cNvSpPr>
            <a:spLocks noGrp="1"/>
          </p:cNvSpPr>
          <p:nvPr>
            <p:ph type="sldNum" sz="quarter" idx="12"/>
          </p:nvPr>
        </p:nvSpPr>
        <p:spPr/>
        <p:txBody>
          <a:bodyPr/>
          <a:lstStyle/>
          <a:p>
            <a:pPr>
              <a:defRPr/>
            </a:pPr>
            <a:fld id="{312BC573-02A7-4108-AE13-27A79F2EF19A}" type="slidenum">
              <a:rPr lang="tr-TR" smtClean="0"/>
              <a:pPr>
                <a:defRPr/>
              </a:pPr>
              <a:t>‹#›</a:t>
            </a:fld>
            <a:endParaRPr lang="tr-TR"/>
          </a:p>
        </p:txBody>
      </p:sp>
    </p:spTree>
    <p:extLst>
      <p:ext uri="{BB962C8B-B14F-4D97-AF65-F5344CB8AC3E}">
        <p14:creationId xmlns:p14="http://schemas.microsoft.com/office/powerpoint/2010/main" val="1507152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pPr>
              <a:defRPr/>
            </a:pPr>
            <a:fld id="{2E79522A-3E1F-4398-A38E-790459617689}" type="datetimeFigureOut">
              <a:rPr lang="tr-TR" smtClean="0"/>
              <a:pPr>
                <a:defRPr/>
              </a:pPr>
              <a:t>4.11.2016</a:t>
            </a:fld>
            <a:endParaRPr lang="tr-TR"/>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pPr>
              <a:defRPr/>
            </a:pPr>
            <a:endParaRPr lang="tr-TR"/>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pPr>
              <a:defRPr/>
            </a:pPr>
            <a:fld id="{A9667552-299C-4A14-BE16-E411CDC9740D}" type="slidenum">
              <a:rPr lang="tr-TR" smtClean="0"/>
              <a:pPr>
                <a:defRPr/>
              </a:pPr>
              <a:t>‹#›</a:t>
            </a:fld>
            <a:endParaRPr lang="tr-TR"/>
          </a:p>
        </p:txBody>
      </p:sp>
    </p:spTree>
    <p:extLst>
      <p:ext uri="{BB962C8B-B14F-4D97-AF65-F5344CB8AC3E}">
        <p14:creationId xmlns:p14="http://schemas.microsoft.com/office/powerpoint/2010/main" val="3769036328"/>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l" defTabSz="914400" rtl="0" eaLnBrk="1" latinLnBrk="0" hangingPunct="1">
        <a:lnSpc>
          <a:spcPct val="90000"/>
        </a:lnSpc>
        <a:spcBef>
          <a:spcPct val="0"/>
        </a:spcBef>
        <a:buNone/>
        <a:defRPr sz="4200" b="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ctrTitle"/>
          </p:nvPr>
        </p:nvSpPr>
        <p:spPr>
          <a:xfrm>
            <a:off x="685800" y="785795"/>
            <a:ext cx="7772400" cy="3571899"/>
          </a:xfrm>
        </p:spPr>
        <p:txBody>
          <a:bodyPr/>
          <a:lstStyle/>
          <a:p>
            <a:pPr algn="ctr" eaLnBrk="1" fontAlgn="auto" hangingPunct="1">
              <a:spcAft>
                <a:spcPts val="0"/>
              </a:spcAft>
              <a:defRPr/>
            </a:pPr>
            <a:r>
              <a:rPr lang="tr-TR" u="sng" dirty="0" smtClean="0"/>
              <a:t>ŞİRKETLERDE </a:t>
            </a:r>
            <a:br>
              <a:rPr lang="tr-TR" u="sng" dirty="0" smtClean="0"/>
            </a:br>
            <a:r>
              <a:rPr lang="tr-TR" u="sng" dirty="0" smtClean="0"/>
              <a:t>TÜR </a:t>
            </a:r>
            <a:r>
              <a:rPr lang="tr-TR" u="sng" dirty="0" smtClean="0"/>
              <a:t>DEĞİŞİKLİKLERİ</a:t>
            </a:r>
            <a:br>
              <a:rPr lang="tr-TR" u="sng" dirty="0" smtClean="0"/>
            </a:br>
            <a:endParaRPr lang="tr-TR" dirty="0"/>
          </a:p>
        </p:txBody>
      </p:sp>
      <p:sp>
        <p:nvSpPr>
          <p:cNvPr id="5123" name="4 Alt Başlık"/>
          <p:cNvSpPr>
            <a:spLocks noGrp="1"/>
          </p:cNvSpPr>
          <p:nvPr>
            <p:ph type="subTitle" idx="1"/>
          </p:nvPr>
        </p:nvSpPr>
        <p:spPr>
          <a:xfrm>
            <a:off x="3779913" y="4714874"/>
            <a:ext cx="4221088" cy="1594445"/>
          </a:xfrm>
        </p:spPr>
        <p:txBody>
          <a:bodyPr>
            <a:normAutofit fontScale="25000" lnSpcReduction="20000"/>
          </a:bodyPr>
          <a:lstStyle/>
          <a:p>
            <a:pPr marR="0" eaLnBrk="1" hangingPunct="1"/>
            <a:endParaRPr lang="tr-TR" sz="2800" dirty="0" smtClean="0"/>
          </a:p>
          <a:p>
            <a:pPr marR="0" algn="ctr">
              <a:lnSpc>
                <a:spcPct val="100000"/>
              </a:lnSpc>
              <a:spcBef>
                <a:spcPct val="0"/>
              </a:spcBef>
              <a:defRPr/>
            </a:pPr>
            <a:r>
              <a:rPr lang="tr-TR" sz="19200" u="sng" cap="all" dirty="0">
                <a:blipFill dpi="0" rotWithShape="1">
                  <a:blip r:embed="rId2"/>
                  <a:srcRect/>
                  <a:tile tx="6350" ty="-127000" sx="65000" sy="64000" flip="none" algn="tl"/>
                </a:blipFill>
                <a:latin typeface="+mj-lt"/>
                <a:ea typeface="+mj-ea"/>
                <a:cs typeface="+mj-cs"/>
              </a:rPr>
              <a:t>Burhan ERAY </a:t>
            </a:r>
          </a:p>
          <a:p>
            <a:pPr marR="0" algn="ctr">
              <a:lnSpc>
                <a:spcPct val="100000"/>
              </a:lnSpc>
              <a:spcBef>
                <a:spcPct val="0"/>
              </a:spcBef>
              <a:defRPr/>
            </a:pPr>
            <a:r>
              <a:rPr lang="tr-TR" sz="19200" u="sng" cap="all" dirty="0">
                <a:blipFill dpi="0" rotWithShape="1">
                  <a:blip r:embed="rId2"/>
                  <a:srcRect/>
                  <a:tile tx="6350" ty="-127000" sx="65000" sy="64000" flip="none" algn="tl"/>
                </a:blipFill>
                <a:latin typeface="+mj-lt"/>
                <a:ea typeface="+mj-ea"/>
                <a:cs typeface="+mj-cs"/>
              </a:rPr>
              <a:t>SMMM</a:t>
            </a:r>
          </a:p>
          <a:p>
            <a:pPr marR="0" algn="ctr">
              <a:lnSpc>
                <a:spcPct val="100000"/>
              </a:lnSpc>
              <a:spcBef>
                <a:spcPct val="0"/>
              </a:spcBef>
              <a:defRPr/>
            </a:pPr>
            <a:endParaRPr lang="tr-TR" sz="25600" u="sng" cap="all" dirty="0">
              <a:blipFill dpi="0" rotWithShape="1">
                <a:blip r:embed="rId2"/>
                <a:srcRect/>
                <a:tile tx="6350" ty="-127000" sx="65000" sy="64000" flip="none" algn="tl"/>
              </a:blipFill>
              <a:latin typeface="+mj-lt"/>
              <a:ea typeface="+mj-ea"/>
              <a:cs typeface="+mj-cs"/>
            </a:endParaRPr>
          </a:p>
          <a:p>
            <a:pPr marR="0" eaLnBrk="1" hangingPunct="1"/>
            <a:endParaRPr lang="tr-TR" sz="2800" b="1" dirty="0" smtClean="0">
              <a:solidFill>
                <a:srgbClr val="002060"/>
              </a:solidFill>
            </a:endParaRPr>
          </a:p>
          <a:p>
            <a:pPr marR="0" eaLnBrk="1" hangingPunct="1"/>
            <a:endParaRPr lang="tr-TR" sz="2800" b="1" dirty="0" smtClean="0">
              <a:solidFill>
                <a:srgbClr val="002060"/>
              </a:solidFill>
            </a:endParaRPr>
          </a:p>
          <a:p>
            <a:pPr marR="0" eaLnBrk="1" hangingPunct="1"/>
            <a:r>
              <a:rPr lang="tr-TR" sz="2800" b="1" dirty="0" smtClean="0">
                <a:solidFill>
                  <a:srgbClr val="002060"/>
                </a:solidFill>
              </a:rPr>
              <a:t>    </a:t>
            </a:r>
            <a:endParaRPr lang="tr-TR" sz="2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2800" b="1" dirty="0" smtClean="0"/>
              <a:t>Tür değiştirme kararı ve tescil  (Md. 189)</a:t>
            </a:r>
            <a:endParaRPr lang="tr-TR" sz="2800" dirty="0"/>
          </a:p>
        </p:txBody>
      </p:sp>
      <p:sp>
        <p:nvSpPr>
          <p:cNvPr id="3" name="2 İçerik Yer Tutucusu"/>
          <p:cNvSpPr>
            <a:spLocks noGrp="1"/>
          </p:cNvSpPr>
          <p:nvPr>
            <p:ph idx="1"/>
          </p:nvPr>
        </p:nvSpPr>
        <p:spPr/>
        <p:txBody>
          <a:bodyPr/>
          <a:lstStyle/>
          <a:p>
            <a:r>
              <a:rPr lang="tr-TR" sz="1800" b="1" dirty="0" smtClean="0"/>
              <a:t>MADDE 189</a:t>
            </a:r>
            <a:r>
              <a:rPr lang="tr-TR" sz="1800" dirty="0" smtClean="0"/>
              <a:t>-</a:t>
            </a:r>
            <a:r>
              <a:rPr lang="tr-TR" sz="1800" b="1" dirty="0" smtClean="0"/>
              <a:t> </a:t>
            </a:r>
            <a:r>
              <a:rPr lang="tr-TR" sz="1800" dirty="0" smtClean="0"/>
              <a:t>(1) Yönetim organı tür değiştirme planını genel kurula sunar. Tür değiştirme kararı aşağıdaki nisaplarla alınır:</a:t>
            </a:r>
          </a:p>
          <a:p>
            <a:r>
              <a:rPr lang="tr-TR" sz="1800" dirty="0" smtClean="0"/>
              <a:t>a) Kanunun 421 inci maddesinin beşinci fıkrasının (b) bendi hükmü saklı olmak şartıyla anonim ve sermayesi paylara bölünmüş komandit şirketlerde, esas veya çıkarılmış sermayenin üçte ikisini karşılaması şartıyla, </a:t>
            </a:r>
            <a:r>
              <a:rPr lang="tr-TR" sz="1800" b="1" u="sng" dirty="0" smtClean="0">
                <a:solidFill>
                  <a:srgbClr val="FF0000"/>
                </a:solidFill>
              </a:rPr>
              <a:t>genel kurulda mevcut oyların üçte ikisiyle;</a:t>
            </a:r>
            <a:r>
              <a:rPr lang="tr-TR" sz="1800" dirty="0" smtClean="0"/>
              <a:t> </a:t>
            </a:r>
            <a:r>
              <a:rPr lang="tr-TR" sz="1800" dirty="0" err="1" smtClean="0"/>
              <a:t>limited</a:t>
            </a:r>
            <a:r>
              <a:rPr lang="tr-TR" sz="1800" dirty="0" smtClean="0"/>
              <a:t> şirkete dönüştürme hâlinde, </a:t>
            </a:r>
            <a:r>
              <a:rPr lang="tr-TR" sz="1800" b="1" u="sng" dirty="0" smtClean="0"/>
              <a:t>ek ödeme veya kişisel edim yükümlülüğü doğacaksa </a:t>
            </a:r>
            <a:r>
              <a:rPr lang="tr-TR" sz="1800" b="1" u="sng" dirty="0" smtClean="0">
                <a:solidFill>
                  <a:srgbClr val="FF0000"/>
                </a:solidFill>
              </a:rPr>
              <a:t>tüm ortakların onayıyla;</a:t>
            </a:r>
          </a:p>
          <a:p>
            <a:r>
              <a:rPr lang="tr-TR" sz="1800" dirty="0" smtClean="0"/>
              <a:t>b) Bir sermaye şirketinin bir kooperatife dönüşmesi hâlinde tüm ortakların onayıyla;</a:t>
            </a:r>
          </a:p>
          <a:p>
            <a:r>
              <a:rPr lang="tr-TR" sz="1800" dirty="0" smtClean="0"/>
              <a:t>c) </a:t>
            </a:r>
            <a:r>
              <a:rPr lang="tr-TR" sz="1800" dirty="0" err="1" smtClean="0"/>
              <a:t>Limited</a:t>
            </a:r>
            <a:r>
              <a:rPr lang="tr-TR" sz="1800" dirty="0" smtClean="0"/>
              <a:t> şirketlerde, sermayenin en az dörtte üçüne sahip bulunmaları şartıyla, </a:t>
            </a:r>
            <a:r>
              <a:rPr lang="tr-TR" sz="1800" b="1" u="sng" dirty="0" smtClean="0">
                <a:solidFill>
                  <a:srgbClr val="FF0000"/>
                </a:solidFill>
              </a:rPr>
              <a:t>ortakların dörtte üçünün kararıyla;</a:t>
            </a:r>
          </a:p>
          <a:p>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Başlık"/>
          <p:cNvSpPr>
            <a:spLocks noGrp="1"/>
          </p:cNvSpPr>
          <p:nvPr>
            <p:ph type="title"/>
          </p:nvPr>
        </p:nvSpPr>
        <p:spPr>
          <a:xfrm>
            <a:off x="457200" y="704850"/>
            <a:ext cx="8229600" cy="779463"/>
          </a:xfrm>
        </p:spPr>
        <p:txBody>
          <a:bodyPr>
            <a:normAutofit fontScale="90000"/>
          </a:bodyPr>
          <a:lstStyle/>
          <a:p>
            <a:pPr algn="ctr" eaLnBrk="1" hangingPunct="1"/>
            <a:r>
              <a:rPr lang="tr-TR" sz="2800" b="1" dirty="0" smtClean="0"/>
              <a:t>Alacaklıların ve çalışanların korunması  (Md. 190)</a:t>
            </a:r>
          </a:p>
        </p:txBody>
      </p:sp>
      <p:sp>
        <p:nvSpPr>
          <p:cNvPr id="3" name="2 İçerik Yer Tutucusu"/>
          <p:cNvSpPr>
            <a:spLocks noGrp="1"/>
          </p:cNvSpPr>
          <p:nvPr>
            <p:ph idx="1"/>
          </p:nvPr>
        </p:nvSpPr>
        <p:spPr/>
        <p:txBody>
          <a:bodyPr>
            <a:normAutofit/>
          </a:bodyPr>
          <a:lstStyle/>
          <a:p>
            <a:pPr>
              <a:buNone/>
            </a:pPr>
            <a:endParaRPr lang="tr-TR" sz="2800" b="1" dirty="0" smtClean="0"/>
          </a:p>
          <a:p>
            <a:pPr>
              <a:buNone/>
            </a:pPr>
            <a:r>
              <a:rPr lang="tr-TR" sz="2800" dirty="0" smtClean="0"/>
              <a:t>   </a:t>
            </a:r>
            <a:r>
              <a:rPr lang="tr-TR" sz="2000" dirty="0" smtClean="0"/>
              <a:t>Ortakların kişisel sorumlulukları hakkında 158 inci ve iş sözleşmelerinden doğan borçlar hakkında 178 inci madde uygulanır.</a:t>
            </a:r>
          </a:p>
          <a:p>
            <a:pPr marL="274320" indent="-274320" eaLnBrk="1" fontAlgn="auto" hangingPunct="1">
              <a:spcAft>
                <a:spcPts val="0"/>
              </a:spcAft>
              <a:buClr>
                <a:schemeClr val="accent3"/>
              </a:buClr>
              <a:buFont typeface="Wingdings 2"/>
              <a:buNone/>
              <a:defRPr/>
            </a:pPr>
            <a:r>
              <a:rPr lang="tr-TR" sz="1800" dirty="0" smtClean="0"/>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2400" b="1" dirty="0" smtClean="0"/>
              <a:t>Ortaklık paylarının ve ortaklık haklarının incelenmesi (Md. 191)</a:t>
            </a:r>
            <a:endParaRPr lang="tr-TR" sz="2400" dirty="0"/>
          </a:p>
        </p:txBody>
      </p:sp>
      <p:sp>
        <p:nvSpPr>
          <p:cNvPr id="3" name="2 İçerik Yer Tutucusu"/>
          <p:cNvSpPr>
            <a:spLocks noGrp="1"/>
          </p:cNvSpPr>
          <p:nvPr>
            <p:ph idx="1"/>
          </p:nvPr>
        </p:nvSpPr>
        <p:spPr/>
        <p:txBody>
          <a:bodyPr/>
          <a:lstStyle/>
          <a:p>
            <a:endParaRPr lang="tr-TR" sz="2000" dirty="0" smtClean="0"/>
          </a:p>
          <a:p>
            <a:r>
              <a:rPr lang="tr-TR" sz="2000" dirty="0" smtClean="0"/>
              <a:t>Birleşmede, bölünmede ve tür değiştirmede ortaklık paylarının ve ortaklık haklarının gereğince korunmamış veya ayrılma karşılığının uygun belirlenmemiş olması hâlinde, her ortak, birleşme, bölünme veya tür değiştirme kararının </a:t>
            </a:r>
            <a:r>
              <a:rPr lang="tr-TR" sz="2000" u="sng" dirty="0" smtClean="0">
                <a:solidFill>
                  <a:srgbClr val="FF0000"/>
                </a:solidFill>
              </a:rPr>
              <a:t>Türkiye Ticaret Sicili Gazetesinde ilanından itibaren  iki ay içinde</a:t>
            </a:r>
            <a:r>
              <a:rPr lang="tr-TR" sz="2000" dirty="0" smtClean="0"/>
              <a:t>, söz konusu işlemlere katılan şirketlerden birinin merkezinin bulunduğu yerdeki asliye ticaret mahkemesinden, </a:t>
            </a:r>
            <a:r>
              <a:rPr lang="tr-TR" sz="2000" dirty="0" smtClean="0">
                <a:solidFill>
                  <a:srgbClr val="FF0000"/>
                </a:solidFill>
              </a:rPr>
              <a:t>uygun bir denkleştirme akçesinin saptanmasını isteyebilir.</a:t>
            </a:r>
            <a:r>
              <a:rPr lang="tr-TR" sz="2000" dirty="0" smtClean="0"/>
              <a:t> Denkleştirme akçesinin belirlenmesinde 140 </a:t>
            </a:r>
            <a:r>
              <a:rPr lang="tr-TR" sz="2000" dirty="0" err="1" smtClean="0"/>
              <a:t>ıncı</a:t>
            </a:r>
            <a:r>
              <a:rPr lang="tr-TR" sz="2000" dirty="0" smtClean="0"/>
              <a:t> maddenin ikinci fıkrası uygulanmaz.</a:t>
            </a:r>
          </a:p>
          <a:p>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Başlık"/>
          <p:cNvSpPr>
            <a:spLocks noGrp="1"/>
          </p:cNvSpPr>
          <p:nvPr>
            <p:ph type="title"/>
          </p:nvPr>
        </p:nvSpPr>
        <p:spPr>
          <a:xfrm>
            <a:off x="457200" y="704850"/>
            <a:ext cx="8229600" cy="779463"/>
          </a:xfrm>
        </p:spPr>
        <p:txBody>
          <a:bodyPr>
            <a:normAutofit fontScale="90000"/>
          </a:bodyPr>
          <a:lstStyle/>
          <a:p>
            <a:pPr algn="ctr" eaLnBrk="1" hangingPunct="1"/>
            <a:r>
              <a:rPr lang="tr-TR" sz="2800" b="1" dirty="0" smtClean="0"/>
              <a:t> VI – Ticari işletme ile ilgili birleşme ve tür değiştirme</a:t>
            </a:r>
          </a:p>
        </p:txBody>
      </p:sp>
      <p:sp>
        <p:nvSpPr>
          <p:cNvPr id="3" name="2 İçerik Yer Tutucusu"/>
          <p:cNvSpPr>
            <a:spLocks noGrp="1"/>
          </p:cNvSpPr>
          <p:nvPr>
            <p:ph idx="1"/>
          </p:nvPr>
        </p:nvSpPr>
        <p:spPr/>
        <p:txBody>
          <a:bodyPr>
            <a:normAutofit lnSpcReduction="10000"/>
          </a:bodyPr>
          <a:lstStyle/>
          <a:p>
            <a:pPr marL="274320" indent="-274320" eaLnBrk="1" fontAlgn="auto" hangingPunct="1">
              <a:spcAft>
                <a:spcPts val="0"/>
              </a:spcAft>
              <a:buClr>
                <a:schemeClr val="accent3"/>
              </a:buClr>
              <a:buFont typeface="Wingdings 2"/>
              <a:buNone/>
              <a:defRPr/>
            </a:pPr>
            <a:r>
              <a:rPr lang="tr-TR" sz="2800" b="1" dirty="0" smtClean="0"/>
              <a:t>   MADDE 194-</a:t>
            </a:r>
          </a:p>
          <a:p>
            <a:pPr marL="274320" indent="-274320" eaLnBrk="1" fontAlgn="auto" hangingPunct="1">
              <a:spcAft>
                <a:spcPts val="0"/>
              </a:spcAft>
              <a:buClr>
                <a:schemeClr val="accent3"/>
              </a:buClr>
              <a:buFont typeface="Wingdings 2"/>
              <a:buNone/>
              <a:defRPr/>
            </a:pPr>
            <a:endParaRPr lang="tr-TR" sz="1800" dirty="0" smtClean="0"/>
          </a:p>
          <a:p>
            <a:r>
              <a:rPr lang="tr-TR" sz="2000" dirty="0" smtClean="0"/>
              <a:t>(1)</a:t>
            </a:r>
            <a:r>
              <a:rPr lang="tr-TR" sz="2000" b="1" dirty="0" smtClean="0"/>
              <a:t> </a:t>
            </a:r>
            <a:r>
              <a:rPr lang="tr-TR" sz="2000" b="1" u="sng" dirty="0" smtClean="0">
                <a:solidFill>
                  <a:srgbClr val="FF0000"/>
                </a:solidFill>
              </a:rPr>
              <a:t>Bir ticari işletme, bir ticaret şirketiyle, onun tarafından devralınmak suretiyle birleşebilir. </a:t>
            </a:r>
            <a:r>
              <a:rPr lang="tr-TR" sz="2000" dirty="0" smtClean="0"/>
              <a:t>Bu hâlde devralan ticaret şirketinin türüne göre 138 ilâ 140, 142 ilâ 158 ve ortak hükümlere ilişkin 191 ilâ 193 üncü madde hükümleri kıyas yoluyla uygulanır.</a:t>
            </a:r>
          </a:p>
          <a:p>
            <a:endParaRPr lang="tr-TR" sz="2000" dirty="0" smtClean="0"/>
          </a:p>
          <a:p>
            <a:r>
              <a:rPr lang="tr-TR" sz="2000" dirty="0" smtClean="0"/>
              <a:t>(2)</a:t>
            </a:r>
            <a:r>
              <a:rPr lang="tr-TR" sz="2000" b="1" dirty="0" smtClean="0"/>
              <a:t> </a:t>
            </a:r>
            <a:r>
              <a:rPr lang="tr-TR" sz="2000" b="1" u="sng" dirty="0" smtClean="0">
                <a:solidFill>
                  <a:srgbClr val="FF0000"/>
                </a:solidFill>
              </a:rPr>
              <a:t>Bir ticari işletmenin bir ticaret şirketine dönüşmesi </a:t>
            </a:r>
            <a:r>
              <a:rPr lang="tr-TR" sz="2000" dirty="0" smtClean="0"/>
              <a:t>hâlinde 182 ilâ 193 üncü maddeler kıyas yoluyla uygulanabilir.</a:t>
            </a:r>
          </a:p>
          <a:p>
            <a:r>
              <a:rPr lang="tr-TR" sz="2000" b="1" dirty="0" smtClean="0">
                <a:solidFill>
                  <a:srgbClr val="0070C0"/>
                </a:solidFill>
              </a:rPr>
              <a:t>(Şahıs firmasının şirkete dönüşmesi)</a:t>
            </a:r>
          </a:p>
          <a:p>
            <a:r>
              <a:rPr lang="tr-TR" sz="2000" b="1" dirty="0" smtClean="0">
                <a:solidFill>
                  <a:srgbClr val="0070C0"/>
                </a:solidFill>
              </a:rPr>
              <a:t>GVK 81/2 dikkat)</a:t>
            </a:r>
          </a:p>
          <a:p>
            <a:pPr marL="274320" indent="-274320" eaLnBrk="1" fontAlgn="auto" hangingPunct="1">
              <a:spcAft>
                <a:spcPts val="0"/>
              </a:spcAft>
              <a:buClr>
                <a:schemeClr val="accent3"/>
              </a:buClr>
              <a:buFont typeface="Wingdings 2"/>
              <a:buNone/>
              <a:defRPr/>
            </a:pPr>
            <a:endParaRPr lang="tr-TR" sz="18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Gelir Vergisi Kanunu Md. 81/2</a:t>
            </a:r>
            <a:endParaRPr lang="tr-TR" dirty="0"/>
          </a:p>
        </p:txBody>
      </p:sp>
      <p:sp>
        <p:nvSpPr>
          <p:cNvPr id="3" name="2 İçerik Yer Tutucusu"/>
          <p:cNvSpPr>
            <a:spLocks noGrp="1"/>
          </p:cNvSpPr>
          <p:nvPr>
            <p:ph idx="1"/>
          </p:nvPr>
        </p:nvSpPr>
        <p:spPr/>
        <p:txBody>
          <a:bodyPr/>
          <a:lstStyle/>
          <a:p>
            <a:endParaRPr lang="tr-TR" sz="2400" dirty="0" smtClean="0"/>
          </a:p>
          <a:p>
            <a:r>
              <a:rPr lang="tr-TR" sz="2400" dirty="0" smtClean="0"/>
              <a:t>Kazancı </a:t>
            </a:r>
            <a:r>
              <a:rPr lang="tr-TR" sz="2400" b="1" u="sng" dirty="0" smtClean="0">
                <a:solidFill>
                  <a:srgbClr val="FF0000"/>
                </a:solidFill>
              </a:rPr>
              <a:t>bilanço esasına göre tespit edilen ferdi bir işletmenin </a:t>
            </a:r>
            <a:r>
              <a:rPr lang="tr-TR" sz="2400" dirty="0" smtClean="0"/>
              <a:t>bilançosunun bir sermaye şirketine aktif ve pasifiyle bütün halinde devrolunması, devir alan şirketin bilançosuna aynen geçirilmesi ve devredilen ferdi işletmenin sahip veya sahiplerinin şirketten, devir bilançosuna göre hesaplanan öz sermayesi tutarında ortaklık payı alması (Bu ortaklık payını temsil eden hisse senetlerinin nama yazılı olması şarttır.).</a:t>
            </a:r>
            <a:endParaRPr lang="tr-TR"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Başlık"/>
          <p:cNvSpPr>
            <a:spLocks noGrp="1"/>
          </p:cNvSpPr>
          <p:nvPr>
            <p:ph type="title"/>
          </p:nvPr>
        </p:nvSpPr>
        <p:spPr>
          <a:xfrm>
            <a:off x="457200" y="704850"/>
            <a:ext cx="8229600" cy="779463"/>
          </a:xfrm>
        </p:spPr>
        <p:txBody>
          <a:bodyPr>
            <a:normAutofit fontScale="90000"/>
          </a:bodyPr>
          <a:lstStyle/>
          <a:p>
            <a:pPr algn="ctr" eaLnBrk="1" hangingPunct="1"/>
            <a:r>
              <a:rPr lang="tr-TR" sz="2800" b="1" smtClean="0"/>
              <a:t> VI – Ticari işletme ile ilgili birleşme ve tür değiştirme</a:t>
            </a:r>
          </a:p>
        </p:txBody>
      </p:sp>
      <p:sp>
        <p:nvSpPr>
          <p:cNvPr id="3" name="2 İçerik Yer Tutucusu"/>
          <p:cNvSpPr>
            <a:spLocks noGrp="1"/>
          </p:cNvSpPr>
          <p:nvPr>
            <p:ph idx="1"/>
          </p:nvPr>
        </p:nvSpPr>
        <p:spPr/>
        <p:txBody>
          <a:bodyPr>
            <a:normAutofit fontScale="92500" lnSpcReduction="20000"/>
          </a:bodyPr>
          <a:lstStyle/>
          <a:p>
            <a:pPr marL="274320" indent="-274320" eaLnBrk="1" fontAlgn="auto" hangingPunct="1">
              <a:spcAft>
                <a:spcPts val="0"/>
              </a:spcAft>
              <a:buClr>
                <a:schemeClr val="accent3"/>
              </a:buClr>
              <a:buFont typeface="Wingdings 2"/>
              <a:buNone/>
              <a:defRPr/>
            </a:pPr>
            <a:r>
              <a:rPr lang="tr-TR" sz="2800" b="1" dirty="0" smtClean="0"/>
              <a:t>   MADDE 194-</a:t>
            </a:r>
          </a:p>
          <a:p>
            <a:pPr marL="274320" indent="-274320" eaLnBrk="1" fontAlgn="auto" hangingPunct="1">
              <a:spcAft>
                <a:spcPts val="0"/>
              </a:spcAft>
              <a:buClr>
                <a:schemeClr val="accent3"/>
              </a:buClr>
              <a:buFont typeface="Wingdings 2"/>
              <a:buNone/>
              <a:defRPr/>
            </a:pPr>
            <a:endParaRPr lang="tr-TR" sz="1800" dirty="0" smtClean="0"/>
          </a:p>
          <a:p>
            <a:pPr marL="274320" indent="-274320" eaLnBrk="1" fontAlgn="auto" hangingPunct="1">
              <a:spcAft>
                <a:spcPts val="0"/>
              </a:spcAft>
              <a:buClr>
                <a:schemeClr val="accent3"/>
              </a:buClr>
              <a:buFont typeface="Wingdings 2"/>
              <a:buNone/>
              <a:defRPr/>
            </a:pPr>
            <a:r>
              <a:rPr lang="tr-TR" sz="2800" b="1" dirty="0" smtClean="0"/>
              <a:t>(3) </a:t>
            </a:r>
            <a:r>
              <a:rPr lang="tr-TR" sz="1800" i="1" u="sng" dirty="0" smtClean="0">
                <a:solidFill>
                  <a:srgbClr val="FF0000"/>
                </a:solidFill>
              </a:rPr>
              <a:t>Bir ticaret şirketinin bir ticari işletmeye dönüştürülebilmesi için, söz konusu ticaret şirketinin paylarının tümü, ticari işletmeyi işletecek kişi veya kişiler tarafından devralınmalı ve ticari işletme bu kişi veya kişiler adına ticaret siciline tescil ve ilan edilmelidir. </a:t>
            </a:r>
          </a:p>
          <a:p>
            <a:pPr marL="274320" indent="-274320" eaLnBrk="1" fontAlgn="auto" hangingPunct="1">
              <a:spcAft>
                <a:spcPts val="0"/>
              </a:spcAft>
              <a:buClr>
                <a:schemeClr val="accent3"/>
              </a:buClr>
              <a:buFont typeface="Wingdings 2"/>
              <a:buNone/>
              <a:defRPr/>
            </a:pPr>
            <a:endParaRPr lang="tr-TR" sz="1800" i="1" u="sng" dirty="0" smtClean="0">
              <a:solidFill>
                <a:srgbClr val="FF0000"/>
              </a:solidFill>
            </a:endParaRPr>
          </a:p>
          <a:p>
            <a:pPr marL="274320" indent="-274320" eaLnBrk="1" fontAlgn="auto" hangingPunct="1">
              <a:spcAft>
                <a:spcPts val="0"/>
              </a:spcAft>
              <a:buClr>
                <a:schemeClr val="accent3"/>
              </a:buClr>
              <a:buFont typeface="Wingdings 2"/>
              <a:buNone/>
              <a:defRPr/>
            </a:pPr>
            <a:r>
              <a:rPr lang="tr-TR" sz="1800" i="1" dirty="0" smtClean="0">
                <a:solidFill>
                  <a:srgbClr val="FF0000"/>
                </a:solidFill>
              </a:rPr>
              <a:t>     </a:t>
            </a:r>
            <a:r>
              <a:rPr lang="tr-TR" sz="1800" dirty="0" smtClean="0"/>
              <a:t>Bu hâlde, ticari işletmeye dönüştürülen ticaret şirketi, bir </a:t>
            </a:r>
            <a:r>
              <a:rPr lang="tr-TR" sz="1800" dirty="0" err="1" smtClean="0"/>
              <a:t>kollektif</a:t>
            </a:r>
            <a:r>
              <a:rPr lang="tr-TR" sz="1800" dirty="0" smtClean="0"/>
              <a:t> veya komandit şirket ise mezkûr ticaret şirketinin borçlarından, ticari işletmeyi işletecek kişi ve kişiler ile ticaret şirketinin eski ortakları da 264 üncü maddedeki zamanaşımı süresince sıfatlarına göre </a:t>
            </a:r>
            <a:r>
              <a:rPr lang="tr-TR" sz="1800" dirty="0" err="1" smtClean="0"/>
              <a:t>müteselsilen</a:t>
            </a:r>
            <a:r>
              <a:rPr lang="tr-TR" sz="1800" dirty="0" smtClean="0"/>
              <a:t> sorumlu olurlar. </a:t>
            </a:r>
          </a:p>
          <a:p>
            <a:pPr marL="274320" indent="-274320" eaLnBrk="1" fontAlgn="auto" hangingPunct="1">
              <a:spcAft>
                <a:spcPts val="0"/>
              </a:spcAft>
              <a:buClr>
                <a:schemeClr val="accent3"/>
              </a:buClr>
              <a:buFont typeface="Wingdings 2"/>
              <a:buNone/>
              <a:defRPr/>
            </a:pPr>
            <a:endParaRPr lang="tr-TR" sz="1800" dirty="0" smtClean="0"/>
          </a:p>
          <a:p>
            <a:pPr marL="274320" indent="-274320" eaLnBrk="1" fontAlgn="auto" hangingPunct="1">
              <a:spcAft>
                <a:spcPts val="0"/>
              </a:spcAft>
              <a:buClr>
                <a:schemeClr val="accent3"/>
              </a:buClr>
              <a:buFont typeface="Wingdings 2"/>
              <a:buNone/>
              <a:defRPr/>
            </a:pPr>
            <a:r>
              <a:rPr lang="tr-TR" sz="1800" dirty="0" smtClean="0"/>
              <a:t>     Dönüştürmeye bu Kanunun 264 ilâ 266 </a:t>
            </a:r>
            <a:r>
              <a:rPr lang="tr-TR" sz="1800" dirty="0" err="1" smtClean="0"/>
              <a:t>ncı</a:t>
            </a:r>
            <a:r>
              <a:rPr lang="tr-TR" sz="1800" dirty="0" smtClean="0"/>
              <a:t> maddeleri de uygulanır.</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Başlık"/>
          <p:cNvSpPr>
            <a:spLocks noGrp="1"/>
          </p:cNvSpPr>
          <p:nvPr>
            <p:ph type="title"/>
          </p:nvPr>
        </p:nvSpPr>
        <p:spPr>
          <a:xfrm>
            <a:off x="457200" y="704850"/>
            <a:ext cx="8229600" cy="779463"/>
          </a:xfrm>
        </p:spPr>
        <p:txBody>
          <a:bodyPr>
            <a:normAutofit fontScale="90000"/>
          </a:bodyPr>
          <a:lstStyle/>
          <a:p>
            <a:pPr algn="ctr" eaLnBrk="1" hangingPunct="1"/>
            <a:r>
              <a:rPr lang="tr-TR" sz="2800" b="1" smtClean="0"/>
              <a:t> VI – Ticari işletme ile ilgili birleşme ve tür değiştirme</a:t>
            </a:r>
          </a:p>
        </p:txBody>
      </p:sp>
      <p:sp>
        <p:nvSpPr>
          <p:cNvPr id="3" name="2 İçerik Yer Tutucusu"/>
          <p:cNvSpPr>
            <a:spLocks noGrp="1"/>
          </p:cNvSpPr>
          <p:nvPr>
            <p:ph idx="1"/>
          </p:nvPr>
        </p:nvSpPr>
        <p:spPr/>
        <p:txBody>
          <a:bodyPr>
            <a:normAutofit/>
          </a:bodyPr>
          <a:lstStyle/>
          <a:p>
            <a:pPr marL="274320" indent="-274320" eaLnBrk="1" fontAlgn="auto" hangingPunct="1">
              <a:spcAft>
                <a:spcPts val="0"/>
              </a:spcAft>
              <a:buClr>
                <a:schemeClr val="accent3"/>
              </a:buClr>
              <a:buFont typeface="Wingdings 2"/>
              <a:buNone/>
              <a:defRPr/>
            </a:pPr>
            <a:r>
              <a:rPr lang="tr-TR" sz="2800" b="1" dirty="0" smtClean="0"/>
              <a:t>   </a:t>
            </a:r>
          </a:p>
          <a:p>
            <a:pPr marL="342900" indent="-342900" eaLnBrk="1" fontAlgn="auto" hangingPunct="1">
              <a:spcAft>
                <a:spcPts val="0"/>
              </a:spcAft>
              <a:buClr>
                <a:schemeClr val="accent3"/>
              </a:buClr>
              <a:buFont typeface="Wingdings 2" pitchFamily="18" charset="2"/>
              <a:buNone/>
              <a:defRPr/>
            </a:pPr>
            <a:r>
              <a:rPr lang="tr-TR" sz="1800" dirty="0" smtClean="0"/>
              <a:t>      Bu durumda bir ticaret şirketinin , </a:t>
            </a:r>
            <a:r>
              <a:rPr lang="tr-TR" sz="1800" u="sng" dirty="0" smtClean="0">
                <a:solidFill>
                  <a:srgbClr val="FF0000"/>
                </a:solidFill>
              </a:rPr>
              <a:t>feshedilip tasfiye edilmeden, </a:t>
            </a:r>
            <a:r>
              <a:rPr lang="tr-TR" sz="1800" dirty="0" smtClean="0"/>
              <a:t>bir ticari işletmeye dönüşmesi mümkün olmaktadır.</a:t>
            </a:r>
          </a:p>
          <a:p>
            <a:pPr marL="342900" indent="-342900" eaLnBrk="1" fontAlgn="auto" hangingPunct="1">
              <a:spcAft>
                <a:spcPts val="0"/>
              </a:spcAft>
              <a:buClr>
                <a:schemeClr val="accent3"/>
              </a:buClr>
              <a:buFont typeface="Wingdings 2" pitchFamily="18" charset="2"/>
              <a:buNone/>
              <a:defRPr/>
            </a:pPr>
            <a:endParaRPr lang="tr-TR" sz="1800" dirty="0" smtClean="0"/>
          </a:p>
          <a:p>
            <a:pPr marL="342900" indent="-342900" eaLnBrk="1" fontAlgn="auto" hangingPunct="1">
              <a:spcAft>
                <a:spcPts val="0"/>
              </a:spcAft>
              <a:buClr>
                <a:schemeClr val="accent3"/>
              </a:buClr>
              <a:buFont typeface="Wingdings 2" pitchFamily="18" charset="2"/>
              <a:buNone/>
              <a:defRPr/>
            </a:pPr>
            <a:r>
              <a:rPr lang="tr-TR" sz="1800" dirty="0" smtClean="0"/>
              <a:t>      </a:t>
            </a:r>
            <a:r>
              <a:rPr lang="tr-TR" sz="1800" u="sng" dirty="0" smtClean="0">
                <a:solidFill>
                  <a:srgbClr val="FF0000"/>
                </a:solidFill>
              </a:rPr>
              <a:t>Ticaret Şirketinin paylarını devralacak kişiler birden fazla ise, </a:t>
            </a:r>
            <a:r>
              <a:rPr lang="tr-TR" sz="1800" dirty="0" smtClean="0"/>
              <a:t>ticaret şirketi tüzel kişiliğini kaybederek bir adi ortaklığa dönüşebilecektir.</a:t>
            </a:r>
          </a:p>
          <a:p>
            <a:pPr marL="342900" indent="-342900" eaLnBrk="1" fontAlgn="auto" hangingPunct="1">
              <a:spcAft>
                <a:spcPts val="0"/>
              </a:spcAft>
              <a:buClr>
                <a:schemeClr val="accent3"/>
              </a:buClr>
              <a:buFont typeface="Wingdings 2" pitchFamily="18" charset="2"/>
              <a:buNone/>
              <a:defRPr/>
            </a:pPr>
            <a:endParaRPr lang="tr-TR" sz="18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Başlık"/>
          <p:cNvSpPr>
            <a:spLocks noGrp="1"/>
          </p:cNvSpPr>
          <p:nvPr>
            <p:ph type="title"/>
          </p:nvPr>
        </p:nvSpPr>
        <p:spPr>
          <a:xfrm>
            <a:off x="457200" y="704850"/>
            <a:ext cx="8229600" cy="779463"/>
          </a:xfrm>
        </p:spPr>
        <p:txBody>
          <a:bodyPr/>
          <a:lstStyle/>
          <a:p>
            <a:r>
              <a:rPr lang="tr-TR" sz="2800" b="1" dirty="0" smtClean="0"/>
              <a:t>Ticaret Sicil Yönetmeliği  (Ocak 2013)</a:t>
            </a:r>
            <a:endParaRPr lang="tr-TR" sz="2800" dirty="0" smtClean="0"/>
          </a:p>
        </p:txBody>
      </p:sp>
      <p:sp>
        <p:nvSpPr>
          <p:cNvPr id="3" name="2 İçerik Yer Tutucusu"/>
          <p:cNvSpPr>
            <a:spLocks noGrp="1"/>
          </p:cNvSpPr>
          <p:nvPr>
            <p:ph idx="1"/>
          </p:nvPr>
        </p:nvSpPr>
        <p:spPr/>
        <p:txBody>
          <a:bodyPr>
            <a:normAutofit/>
          </a:bodyPr>
          <a:lstStyle/>
          <a:p>
            <a:endParaRPr lang="tr-TR" sz="1800" b="1" dirty="0" smtClean="0"/>
          </a:p>
          <a:p>
            <a:r>
              <a:rPr lang="tr-TR" sz="1800" b="1" dirty="0" smtClean="0"/>
              <a:t>Ticari işletmeler ile ilgili tür değiştirme </a:t>
            </a:r>
            <a:endParaRPr lang="tr-TR" sz="1800" dirty="0" smtClean="0"/>
          </a:p>
          <a:p>
            <a:r>
              <a:rPr lang="tr-TR" sz="1800" b="1" dirty="0" smtClean="0"/>
              <a:t>MADDE 134- </a:t>
            </a:r>
            <a:r>
              <a:rPr lang="tr-TR" sz="1800" dirty="0" smtClean="0"/>
              <a:t>(1) </a:t>
            </a:r>
          </a:p>
          <a:p>
            <a:endParaRPr lang="tr-TR" sz="1800" dirty="0" smtClean="0"/>
          </a:p>
          <a:p>
            <a:r>
              <a:rPr lang="tr-TR" sz="1800" dirty="0" smtClean="0"/>
              <a:t>Bir ticaret şirketinin bir ticari işletmeye dönüşmesi, tüzel kişinin şekil değiştirerek bir ticari işletme haline gelmesidir. </a:t>
            </a:r>
            <a:r>
              <a:rPr lang="tr-TR" sz="1800" b="1" u="sng" dirty="0" smtClean="0">
                <a:solidFill>
                  <a:srgbClr val="FF0000"/>
                </a:solidFill>
              </a:rPr>
              <a:t>Her ticaret şirketi, tabi olduğu sorumluluk sistemi ne olursa olsun bir ticari işletmeye dönüşebilir</a:t>
            </a:r>
            <a:r>
              <a:rPr lang="tr-TR" sz="1800" dirty="0" smtClean="0"/>
              <a:t>.</a:t>
            </a:r>
            <a:endParaRPr lang="tr-TR" sz="1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Başlık"/>
          <p:cNvSpPr>
            <a:spLocks noGrp="1"/>
          </p:cNvSpPr>
          <p:nvPr>
            <p:ph type="title"/>
          </p:nvPr>
        </p:nvSpPr>
        <p:spPr>
          <a:xfrm>
            <a:off x="457200" y="704850"/>
            <a:ext cx="8229600" cy="779463"/>
          </a:xfrm>
        </p:spPr>
        <p:txBody>
          <a:bodyPr>
            <a:normAutofit fontScale="90000"/>
          </a:bodyPr>
          <a:lstStyle/>
          <a:p>
            <a:pPr fontAlgn="base"/>
            <a:r>
              <a:rPr lang="tr-TR" sz="2800" b="1" dirty="0"/>
              <a:t>5520 Sayılı Kurumlar Vergisi Kanunu Kapsamında Yapılması Gerekenler</a:t>
            </a:r>
            <a:endParaRPr lang="tr-TR" sz="2800" dirty="0"/>
          </a:p>
        </p:txBody>
      </p:sp>
      <p:sp>
        <p:nvSpPr>
          <p:cNvPr id="3" name="2 İçerik Yer Tutucusu"/>
          <p:cNvSpPr>
            <a:spLocks noGrp="1"/>
          </p:cNvSpPr>
          <p:nvPr>
            <p:ph idx="1"/>
          </p:nvPr>
        </p:nvSpPr>
        <p:spPr/>
        <p:txBody>
          <a:bodyPr>
            <a:normAutofit/>
          </a:bodyPr>
          <a:lstStyle/>
          <a:p>
            <a:pPr fontAlgn="base"/>
            <a:endParaRPr lang="tr-TR" dirty="0" smtClean="0"/>
          </a:p>
          <a:p>
            <a:pPr fontAlgn="base"/>
            <a:r>
              <a:rPr lang="tr-TR" dirty="0" smtClean="0"/>
              <a:t>Kurumlar </a:t>
            </a:r>
            <a:r>
              <a:rPr lang="tr-TR" dirty="0"/>
              <a:t>Vergisi Kanunu’nun 19.maddesi aşağıdaki şartlar dahilinde </a:t>
            </a:r>
            <a:r>
              <a:rPr lang="tr-TR" b="1" u="sng" dirty="0">
                <a:solidFill>
                  <a:srgbClr val="FF0000"/>
                </a:solidFill>
              </a:rPr>
              <a:t>tür değiştirmelerin devir hükmünde olduğunu </a:t>
            </a:r>
            <a:r>
              <a:rPr lang="tr-TR" dirty="0"/>
              <a:t>belirtmektedir. Bunlar;</a:t>
            </a:r>
          </a:p>
          <a:p>
            <a:pPr fontAlgn="base"/>
            <a:endParaRPr lang="tr-TR" dirty="0" smtClean="0"/>
          </a:p>
          <a:p>
            <a:pPr fontAlgn="base"/>
            <a:r>
              <a:rPr lang="tr-TR" dirty="0" smtClean="0"/>
              <a:t>– </a:t>
            </a:r>
            <a:r>
              <a:rPr lang="tr-TR" dirty="0"/>
              <a:t>Birleşme sonucunda infisah eden kurum ile birleşilen kurumun kanunî veya iş merkezlerinin </a:t>
            </a:r>
            <a:r>
              <a:rPr lang="tr-TR" b="1" dirty="0">
                <a:solidFill>
                  <a:srgbClr val="FF0000"/>
                </a:solidFill>
              </a:rPr>
              <a:t>Türkiye’de bulunması</a:t>
            </a:r>
          </a:p>
          <a:p>
            <a:pPr fontAlgn="base"/>
            <a:r>
              <a:rPr lang="tr-TR" dirty="0"/>
              <a:t> – Münfesih kurumun devir tarihindeki bilânço değerlerinin, birleşilen kurum tarafından </a:t>
            </a:r>
            <a:r>
              <a:rPr lang="tr-TR" b="1" u="sng" dirty="0">
                <a:solidFill>
                  <a:srgbClr val="FF0000"/>
                </a:solidFill>
              </a:rPr>
              <a:t>bir bütün halinde devralınması </a:t>
            </a:r>
            <a:r>
              <a:rPr lang="tr-TR" dirty="0"/>
              <a:t>ve aynen bilânçosuna geçirilmesi.</a:t>
            </a:r>
          </a:p>
          <a:p>
            <a:pPr marL="0" indent="0">
              <a:buNone/>
            </a:pPr>
            <a:endParaRPr lang="tr-TR" sz="1800" dirty="0"/>
          </a:p>
        </p:txBody>
      </p:sp>
    </p:spTree>
    <p:extLst>
      <p:ext uri="{BB962C8B-B14F-4D97-AF65-F5344CB8AC3E}">
        <p14:creationId xmlns:p14="http://schemas.microsoft.com/office/powerpoint/2010/main" val="27843350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Başlık"/>
          <p:cNvSpPr>
            <a:spLocks noGrp="1"/>
          </p:cNvSpPr>
          <p:nvPr>
            <p:ph type="title"/>
          </p:nvPr>
        </p:nvSpPr>
        <p:spPr>
          <a:xfrm>
            <a:off x="457200" y="704850"/>
            <a:ext cx="8229600" cy="779463"/>
          </a:xfrm>
        </p:spPr>
        <p:txBody>
          <a:bodyPr>
            <a:normAutofit fontScale="90000"/>
          </a:bodyPr>
          <a:lstStyle/>
          <a:p>
            <a:pPr fontAlgn="base"/>
            <a:r>
              <a:rPr lang="tr-TR" sz="2800" b="1" dirty="0"/>
              <a:t>5520 Sayılı Kurumlar Vergisi Kanunu Kapsamında Yapılması Gerekenler</a:t>
            </a:r>
            <a:endParaRPr lang="tr-TR" sz="2800" dirty="0"/>
          </a:p>
        </p:txBody>
      </p:sp>
      <p:sp>
        <p:nvSpPr>
          <p:cNvPr id="3" name="2 İçerik Yer Tutucusu"/>
          <p:cNvSpPr>
            <a:spLocks noGrp="1"/>
          </p:cNvSpPr>
          <p:nvPr>
            <p:ph idx="1"/>
          </p:nvPr>
        </p:nvSpPr>
        <p:spPr>
          <a:xfrm>
            <a:off x="685800" y="1772816"/>
            <a:ext cx="7772400" cy="4399384"/>
          </a:xfrm>
        </p:spPr>
        <p:txBody>
          <a:bodyPr>
            <a:normAutofit fontScale="92500" lnSpcReduction="20000"/>
          </a:bodyPr>
          <a:lstStyle/>
          <a:p>
            <a:pPr fontAlgn="base"/>
            <a:r>
              <a:rPr lang="tr-TR" dirty="0"/>
              <a:t>Kurumlar Vergisi Kanununun 20.maddesine göre,</a:t>
            </a:r>
          </a:p>
          <a:p>
            <a:pPr fontAlgn="base"/>
            <a:r>
              <a:rPr lang="tr-TR" i="1" dirty="0" smtClean="0"/>
              <a:t>1.a</a:t>
            </a:r>
            <a:r>
              <a:rPr lang="tr-TR" i="1" dirty="0"/>
              <a:t>) Şirket yetkili kurulunun devre ilişkin kararının </a:t>
            </a:r>
            <a:r>
              <a:rPr lang="tr-TR" b="1" i="1" u="sng" dirty="0">
                <a:solidFill>
                  <a:srgbClr val="FF0000"/>
                </a:solidFill>
              </a:rPr>
              <a:t>Ticaret Sicilinde tescil edildiği tarih,</a:t>
            </a:r>
            <a:r>
              <a:rPr lang="tr-TR" i="1" dirty="0"/>
              <a:t> devir tarihidir. Münfesih kurum ile birleşilen kurum;</a:t>
            </a:r>
            <a:endParaRPr lang="tr-TR" dirty="0"/>
          </a:p>
          <a:p>
            <a:pPr fontAlgn="base"/>
            <a:r>
              <a:rPr lang="tr-TR" i="1" dirty="0"/>
              <a:t>1) Devir tarihi itibarıyla hazırlayacakları ve müştereken imzalayacakları münfesih kuruma ait kurumlar vergisi beyannamesi ile,</a:t>
            </a:r>
            <a:endParaRPr lang="tr-TR" dirty="0"/>
          </a:p>
          <a:p>
            <a:pPr fontAlgn="base"/>
            <a:r>
              <a:rPr lang="tr-TR" i="1" dirty="0"/>
              <a:t>2) Devir işleminin hesap döneminin kapandığı aydan kurumlar vergisi beyannamesinin verildiği ayın sonuna kadar geçen süre içerisinde yapılması halinde, münfesih kurumun </a:t>
            </a:r>
            <a:r>
              <a:rPr lang="tr-TR" b="1" i="1" dirty="0">
                <a:solidFill>
                  <a:srgbClr val="FF0000"/>
                </a:solidFill>
              </a:rPr>
              <a:t>önceki hesap dönemine ilişkin olarak </a:t>
            </a:r>
            <a:r>
              <a:rPr lang="tr-TR" i="1" dirty="0"/>
              <a:t>hazırlayacakları ve müştereken imzalayacakları münfesih kuruma ait kurumlar vergisi beyannamesini,</a:t>
            </a:r>
            <a:endParaRPr lang="tr-TR" dirty="0"/>
          </a:p>
          <a:p>
            <a:pPr fontAlgn="base"/>
            <a:r>
              <a:rPr lang="tr-TR" i="1" dirty="0"/>
              <a:t>birleşmenin Ticaret Sicili Gazetesinde ilan edildiği tarihten itibaren </a:t>
            </a:r>
            <a:r>
              <a:rPr lang="tr-TR" b="1" i="1" u="sng" dirty="0">
                <a:solidFill>
                  <a:srgbClr val="FF0000"/>
                </a:solidFill>
              </a:rPr>
              <a:t>otuz gün içinde </a:t>
            </a:r>
            <a:r>
              <a:rPr lang="tr-TR" i="1" dirty="0"/>
              <a:t>münfesih kurumun bağlı bulunduğu vergi dairesine verirler.</a:t>
            </a:r>
            <a:endParaRPr lang="tr-TR" dirty="0"/>
          </a:p>
        </p:txBody>
      </p:sp>
    </p:spTree>
    <p:extLst>
      <p:ext uri="{BB962C8B-B14F-4D97-AF65-F5344CB8AC3E}">
        <p14:creationId xmlns:p14="http://schemas.microsoft.com/office/powerpoint/2010/main" val="38325864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6 Tablo"/>
          <p:cNvGraphicFramePr>
            <a:graphicFrameLocks noGrp="1"/>
          </p:cNvGraphicFramePr>
          <p:nvPr>
            <p:extLst>
              <p:ext uri="{D42A27DB-BD31-4B8C-83A1-F6EECF244321}">
                <p14:modId xmlns:p14="http://schemas.microsoft.com/office/powerpoint/2010/main" val="1738136210"/>
              </p:ext>
            </p:extLst>
          </p:nvPr>
        </p:nvGraphicFramePr>
        <p:xfrm>
          <a:off x="107504" y="188640"/>
          <a:ext cx="8959008" cy="6815452"/>
        </p:xfrm>
        <a:graphic>
          <a:graphicData uri="http://schemas.openxmlformats.org/drawingml/2006/table">
            <a:tbl>
              <a:tblPr/>
              <a:tblGrid>
                <a:gridCol w="4551754">
                  <a:extLst>
                    <a:ext uri="{9D8B030D-6E8A-4147-A177-3AD203B41FA5}">
                      <a16:colId xmlns:a16="http://schemas.microsoft.com/office/drawing/2014/main" val="20000"/>
                    </a:ext>
                  </a:extLst>
                </a:gridCol>
                <a:gridCol w="4407254">
                  <a:extLst>
                    <a:ext uri="{9D8B030D-6E8A-4147-A177-3AD203B41FA5}">
                      <a16:colId xmlns:a16="http://schemas.microsoft.com/office/drawing/2014/main" val="20001"/>
                    </a:ext>
                  </a:extLst>
                </a:gridCol>
              </a:tblGrid>
              <a:tr h="625887">
                <a:tc gridSpan="2">
                  <a:txBody>
                    <a:bodyPr/>
                    <a:lstStyle/>
                    <a:p>
                      <a:endParaRPr lang="tr-TR" sz="1400" b="1" dirty="0" smtClean="0"/>
                    </a:p>
                    <a:p>
                      <a:endParaRPr lang="tr-TR" sz="1400" b="1" dirty="0" smtClean="0"/>
                    </a:p>
                    <a:p>
                      <a:pPr algn="ctr"/>
                      <a:r>
                        <a:rPr lang="tr-TR" sz="1800" b="1" dirty="0" smtClean="0"/>
                        <a:t>YENİ </a:t>
                      </a:r>
                      <a:r>
                        <a:rPr lang="tr-TR" sz="1800" b="1" dirty="0"/>
                        <a:t>TTK’YA GÖRE ANONİM VE LİMİTED ŞİRKET KIYASLAMASI</a:t>
                      </a:r>
                      <a:endParaRPr lang="tr-TR" sz="1800" dirty="0"/>
                    </a:p>
                  </a:txBody>
                  <a:tcPr marL="30556" marR="30556" marT="15278" marB="15278">
                    <a:lnL>
                      <a:noFill/>
                    </a:lnL>
                    <a:lnR>
                      <a:noFill/>
                    </a:lnR>
                    <a:lnT>
                      <a:noFill/>
                    </a:lnT>
                    <a:lnB>
                      <a:noFill/>
                    </a:lnB>
                  </a:tcPr>
                </a:tc>
                <a:tc hMerge="1">
                  <a:txBody>
                    <a:bodyPr/>
                    <a:lstStyle/>
                    <a:p>
                      <a:endParaRPr lang="tr-TR"/>
                    </a:p>
                  </a:txBody>
                  <a:tcPr/>
                </a:tc>
                <a:extLst>
                  <a:ext uri="{0D108BD9-81ED-4DB2-BD59-A6C34878D82A}">
                    <a16:rowId xmlns:a16="http://schemas.microsoft.com/office/drawing/2014/main" val="10000"/>
                  </a:ext>
                </a:extLst>
              </a:tr>
              <a:tr h="426764">
                <a:tc>
                  <a:txBody>
                    <a:bodyPr/>
                    <a:lstStyle/>
                    <a:p>
                      <a:endParaRPr lang="tr-TR" sz="1400" b="1" dirty="0" smtClean="0"/>
                    </a:p>
                    <a:p>
                      <a:r>
                        <a:rPr lang="tr-TR" sz="1400" b="1" dirty="0" smtClean="0"/>
                        <a:t>ANONİM </a:t>
                      </a:r>
                      <a:r>
                        <a:rPr lang="tr-TR" sz="1400" b="1" dirty="0"/>
                        <a:t>ŞİRKET</a:t>
                      </a:r>
                      <a:endParaRPr lang="tr-TR" sz="1400" dirty="0"/>
                    </a:p>
                  </a:txBody>
                  <a:tcPr marL="30556" marR="30556" marT="15278" marB="15278">
                    <a:lnL>
                      <a:noFill/>
                    </a:lnL>
                    <a:lnR>
                      <a:noFill/>
                    </a:lnR>
                    <a:lnT>
                      <a:noFill/>
                    </a:lnT>
                    <a:lnB>
                      <a:noFill/>
                    </a:lnB>
                    <a:solidFill>
                      <a:srgbClr val="00B0F0"/>
                    </a:solidFill>
                  </a:tcPr>
                </a:tc>
                <a:tc>
                  <a:txBody>
                    <a:bodyPr/>
                    <a:lstStyle/>
                    <a:p>
                      <a:endParaRPr lang="tr-TR" sz="1400" b="1" dirty="0" smtClean="0"/>
                    </a:p>
                    <a:p>
                      <a:r>
                        <a:rPr lang="tr-TR" sz="1400" b="1" dirty="0" smtClean="0"/>
                        <a:t>LİMİTED </a:t>
                      </a:r>
                      <a:r>
                        <a:rPr lang="tr-TR" sz="1400" b="1" dirty="0"/>
                        <a:t>ŞİRKET</a:t>
                      </a:r>
                      <a:endParaRPr lang="tr-TR" sz="1400" dirty="0"/>
                    </a:p>
                  </a:txBody>
                  <a:tcPr marL="30556" marR="30556" marT="15278" marB="15278">
                    <a:lnL>
                      <a:noFill/>
                    </a:lnL>
                    <a:lnR>
                      <a:noFill/>
                    </a:lnR>
                    <a:lnT>
                      <a:noFill/>
                    </a:lnT>
                    <a:lnB>
                      <a:noFill/>
                    </a:lnB>
                    <a:solidFill>
                      <a:srgbClr val="00B050"/>
                    </a:solidFill>
                  </a:tcPr>
                </a:tc>
                <a:extLst>
                  <a:ext uri="{0D108BD9-81ED-4DB2-BD59-A6C34878D82A}">
                    <a16:rowId xmlns:a16="http://schemas.microsoft.com/office/drawing/2014/main" val="10001"/>
                  </a:ext>
                </a:extLst>
              </a:tr>
              <a:tr h="483656">
                <a:tc>
                  <a:txBody>
                    <a:bodyPr/>
                    <a:lstStyle/>
                    <a:p>
                      <a:endParaRPr lang="tr-TR" sz="1600" b="1" dirty="0" smtClean="0"/>
                    </a:p>
                    <a:p>
                      <a:r>
                        <a:rPr lang="tr-TR" sz="1600" b="1" dirty="0" smtClean="0"/>
                        <a:t>1</a:t>
                      </a:r>
                      <a:r>
                        <a:rPr lang="tr-TR" sz="1600" b="1" dirty="0"/>
                        <a:t>.</a:t>
                      </a:r>
                      <a:r>
                        <a:rPr lang="tr-TR" sz="1600" dirty="0"/>
                        <a:t> </a:t>
                      </a:r>
                      <a:r>
                        <a:rPr lang="tr-TR" sz="1600" b="1" dirty="0">
                          <a:solidFill>
                            <a:srgbClr val="FF0000"/>
                          </a:solidFill>
                        </a:rPr>
                        <a:t>Tek kişi</a:t>
                      </a:r>
                      <a:r>
                        <a:rPr lang="tr-TR" sz="1600" dirty="0"/>
                        <a:t> ile kurulabiliyor.</a:t>
                      </a:r>
                    </a:p>
                  </a:txBody>
                  <a:tcPr marL="30556" marR="30556" marT="15278" marB="15278">
                    <a:lnL>
                      <a:noFill/>
                    </a:lnL>
                    <a:lnR>
                      <a:noFill/>
                    </a:lnR>
                    <a:lnT>
                      <a:noFill/>
                    </a:lnT>
                    <a:lnB>
                      <a:noFill/>
                    </a:lnB>
                    <a:solidFill>
                      <a:srgbClr val="00B0F0"/>
                    </a:solidFill>
                  </a:tcPr>
                </a:tc>
                <a:tc>
                  <a:txBody>
                    <a:bodyPr/>
                    <a:lstStyle/>
                    <a:p>
                      <a:endParaRPr lang="tr-TR" sz="1600" b="1" dirty="0" smtClean="0"/>
                    </a:p>
                    <a:p>
                      <a:r>
                        <a:rPr lang="tr-TR" sz="1600" b="1" dirty="0" smtClean="0"/>
                        <a:t>1</a:t>
                      </a:r>
                      <a:r>
                        <a:rPr lang="tr-TR" sz="1600" b="1" dirty="0"/>
                        <a:t>.</a:t>
                      </a:r>
                      <a:r>
                        <a:rPr lang="tr-TR" sz="1600" dirty="0"/>
                        <a:t> </a:t>
                      </a:r>
                      <a:r>
                        <a:rPr lang="tr-TR" sz="1600" b="1" dirty="0">
                          <a:solidFill>
                            <a:srgbClr val="FF0000"/>
                          </a:solidFill>
                        </a:rPr>
                        <a:t>Tek kişi</a:t>
                      </a:r>
                      <a:r>
                        <a:rPr lang="tr-TR" sz="1600" dirty="0">
                          <a:solidFill>
                            <a:srgbClr val="FF0000"/>
                          </a:solidFill>
                        </a:rPr>
                        <a:t> </a:t>
                      </a:r>
                      <a:r>
                        <a:rPr lang="tr-TR" sz="1600" dirty="0"/>
                        <a:t>ile kurulabiliyor.</a:t>
                      </a:r>
                    </a:p>
                  </a:txBody>
                  <a:tcPr marL="30556" marR="30556" marT="15278" marB="15278">
                    <a:lnL>
                      <a:noFill/>
                    </a:lnL>
                    <a:lnR>
                      <a:noFill/>
                    </a:lnR>
                    <a:lnT>
                      <a:noFill/>
                    </a:lnT>
                    <a:lnB>
                      <a:noFill/>
                    </a:lnB>
                    <a:solidFill>
                      <a:srgbClr val="00B050"/>
                    </a:solidFill>
                  </a:tcPr>
                </a:tc>
                <a:extLst>
                  <a:ext uri="{0D108BD9-81ED-4DB2-BD59-A6C34878D82A}">
                    <a16:rowId xmlns:a16="http://schemas.microsoft.com/office/drawing/2014/main" val="10002"/>
                  </a:ext>
                </a:extLst>
              </a:tr>
              <a:tr h="938796">
                <a:tc>
                  <a:txBody>
                    <a:bodyPr/>
                    <a:lstStyle/>
                    <a:p>
                      <a:r>
                        <a:rPr lang="tr-TR" sz="1600" b="1" dirty="0"/>
                        <a:t>2.</a:t>
                      </a:r>
                      <a:r>
                        <a:rPr lang="tr-TR" sz="1600" dirty="0"/>
                        <a:t> Yönetim kurulu üyesi olmayan ortağın, şirketten tahsil edilemeyen </a:t>
                      </a:r>
                      <a:r>
                        <a:rPr lang="tr-TR" sz="1600" b="1" dirty="0"/>
                        <a:t>vergi ve SSK (4/a) primi</a:t>
                      </a:r>
                      <a:r>
                        <a:rPr lang="tr-TR" sz="1600" dirty="0"/>
                        <a:t> borçlarından </a:t>
                      </a:r>
                      <a:r>
                        <a:rPr lang="tr-TR" sz="1600" b="1" dirty="0"/>
                        <a:t>“1 kuruş dahi</a:t>
                      </a:r>
                      <a:r>
                        <a:rPr lang="tr-TR" sz="1600" b="1" dirty="0" smtClean="0"/>
                        <a:t>” </a:t>
                      </a:r>
                      <a:r>
                        <a:rPr lang="tr-TR" sz="1600" dirty="0" smtClean="0">
                          <a:solidFill>
                            <a:srgbClr val="FF0000"/>
                          </a:solidFill>
                        </a:rPr>
                        <a:t>sorumluluğu </a:t>
                      </a:r>
                      <a:r>
                        <a:rPr lang="tr-TR" sz="1600" dirty="0">
                          <a:solidFill>
                            <a:srgbClr val="FF0000"/>
                          </a:solidFill>
                        </a:rPr>
                        <a:t>yok.</a:t>
                      </a:r>
                    </a:p>
                  </a:txBody>
                  <a:tcPr marL="30556" marR="30556" marT="15278" marB="15278">
                    <a:lnL>
                      <a:noFill/>
                    </a:lnL>
                    <a:lnR>
                      <a:noFill/>
                    </a:lnR>
                    <a:lnT>
                      <a:noFill/>
                    </a:lnT>
                    <a:lnB>
                      <a:noFill/>
                    </a:lnB>
                    <a:solidFill>
                      <a:srgbClr val="00B0F0"/>
                    </a:solidFill>
                  </a:tcPr>
                </a:tc>
                <a:tc>
                  <a:txBody>
                    <a:bodyPr/>
                    <a:lstStyle/>
                    <a:p>
                      <a:r>
                        <a:rPr lang="tr-TR" sz="1600" b="1" dirty="0"/>
                        <a:t>2.</a:t>
                      </a:r>
                      <a:r>
                        <a:rPr lang="tr-TR" sz="1600" dirty="0"/>
                        <a:t> Şirketin </a:t>
                      </a:r>
                      <a:r>
                        <a:rPr lang="tr-TR" sz="1600" b="1" dirty="0"/>
                        <a:t>vergi ve SSK (4/a)</a:t>
                      </a:r>
                      <a:r>
                        <a:rPr lang="tr-TR" sz="1600" dirty="0"/>
                        <a:t> </a:t>
                      </a:r>
                      <a:r>
                        <a:rPr lang="tr-TR" sz="1600" b="1" dirty="0"/>
                        <a:t>primi</a:t>
                      </a:r>
                      <a:r>
                        <a:rPr lang="tr-TR" sz="1600" dirty="0"/>
                        <a:t/>
                      </a:r>
                      <a:br>
                        <a:rPr lang="tr-TR" sz="1600" dirty="0"/>
                      </a:br>
                      <a:r>
                        <a:rPr lang="tr-TR" sz="1600" dirty="0"/>
                        <a:t>borçlarının, şirketten ve müdürden tahsil edilemeyen kısmından </a:t>
                      </a:r>
                      <a:r>
                        <a:rPr lang="tr-TR" sz="1600" b="1" dirty="0"/>
                        <a:t>“</a:t>
                      </a:r>
                      <a:r>
                        <a:rPr lang="tr-TR" sz="1600" b="1" dirty="0">
                          <a:solidFill>
                            <a:srgbClr val="FF0000"/>
                          </a:solidFill>
                        </a:rPr>
                        <a:t>tüm malvarlığıyla”</a:t>
                      </a:r>
                      <a:r>
                        <a:rPr lang="tr-TR" sz="1600" dirty="0"/>
                        <a:t> sorumlu.</a:t>
                      </a:r>
                    </a:p>
                  </a:txBody>
                  <a:tcPr marL="30556" marR="30556" marT="15278" marB="15278">
                    <a:lnL>
                      <a:noFill/>
                    </a:lnL>
                    <a:lnR>
                      <a:noFill/>
                    </a:lnR>
                    <a:lnT>
                      <a:noFill/>
                    </a:lnT>
                    <a:lnB>
                      <a:noFill/>
                    </a:lnB>
                    <a:solidFill>
                      <a:srgbClr val="00B050"/>
                    </a:solidFill>
                  </a:tcPr>
                </a:tc>
                <a:extLst>
                  <a:ext uri="{0D108BD9-81ED-4DB2-BD59-A6C34878D82A}">
                    <a16:rowId xmlns:a16="http://schemas.microsoft.com/office/drawing/2014/main" val="10003"/>
                  </a:ext>
                </a:extLst>
              </a:tr>
              <a:tr h="711226">
                <a:tc>
                  <a:txBody>
                    <a:bodyPr/>
                    <a:lstStyle/>
                    <a:p>
                      <a:r>
                        <a:rPr lang="tr-TR" sz="1600" b="1" dirty="0"/>
                        <a:t>3.</a:t>
                      </a:r>
                      <a:r>
                        <a:rPr lang="tr-TR" sz="1600" dirty="0"/>
                        <a:t> Şirket pay senedinin, iki yıl geçtikten sonra satılmasından </a:t>
                      </a:r>
                      <a:r>
                        <a:rPr lang="tr-TR" sz="1600" b="1" dirty="0"/>
                        <a:t>“</a:t>
                      </a:r>
                      <a:r>
                        <a:rPr lang="tr-TR" sz="1600" b="1" dirty="0">
                          <a:solidFill>
                            <a:srgbClr val="FF0000"/>
                          </a:solidFill>
                        </a:rPr>
                        <a:t>doğan kazanç tutarı</a:t>
                      </a:r>
                      <a:r>
                        <a:rPr lang="tr-TR" sz="1600" b="1" dirty="0"/>
                        <a:t>”</a:t>
                      </a:r>
                      <a:r>
                        <a:rPr lang="tr-TR" sz="1600" dirty="0"/>
                        <a:t> </a:t>
                      </a:r>
                      <a:r>
                        <a:rPr lang="tr-TR" sz="1600" dirty="0" smtClean="0"/>
                        <a:t>gelir </a:t>
                      </a:r>
                      <a:r>
                        <a:rPr lang="tr-TR" sz="1600" dirty="0"/>
                        <a:t>vergisine tabi değil.</a:t>
                      </a:r>
                    </a:p>
                  </a:txBody>
                  <a:tcPr marL="30556" marR="30556" marT="15278" marB="15278">
                    <a:lnL>
                      <a:noFill/>
                    </a:lnL>
                    <a:lnR>
                      <a:noFill/>
                    </a:lnR>
                    <a:lnT>
                      <a:noFill/>
                    </a:lnT>
                    <a:lnB>
                      <a:noFill/>
                    </a:lnB>
                    <a:solidFill>
                      <a:srgbClr val="00B0F0"/>
                    </a:solidFill>
                  </a:tcPr>
                </a:tc>
                <a:tc>
                  <a:txBody>
                    <a:bodyPr/>
                    <a:lstStyle/>
                    <a:p>
                      <a:r>
                        <a:rPr lang="tr-TR" sz="1600" b="1" dirty="0"/>
                        <a:t>3.</a:t>
                      </a:r>
                      <a:r>
                        <a:rPr lang="tr-TR" sz="1600" dirty="0"/>
                        <a:t> Şirket hissesi 5 yıl hatta 15 yıl sonra dahi satıldığında, elde edilen kazanç </a:t>
                      </a:r>
                      <a:r>
                        <a:rPr lang="tr-TR" sz="1600" b="1" dirty="0" smtClean="0"/>
                        <a:t>“</a:t>
                      </a:r>
                      <a:r>
                        <a:rPr lang="tr-TR" sz="1600" b="1" dirty="0">
                          <a:solidFill>
                            <a:srgbClr val="FF0000"/>
                          </a:solidFill>
                        </a:rPr>
                        <a:t>değer artışı kazancı</a:t>
                      </a:r>
                      <a:r>
                        <a:rPr lang="tr-TR" sz="1600" b="1" dirty="0"/>
                        <a:t>”</a:t>
                      </a:r>
                      <a:r>
                        <a:rPr lang="tr-TR" sz="1600" dirty="0"/>
                        <a:t> olarak, gelir vergisine tabi.</a:t>
                      </a:r>
                    </a:p>
                  </a:txBody>
                  <a:tcPr marL="30556" marR="30556" marT="15278" marB="15278">
                    <a:lnL>
                      <a:noFill/>
                    </a:lnL>
                    <a:lnR>
                      <a:noFill/>
                    </a:lnR>
                    <a:lnT>
                      <a:noFill/>
                    </a:lnT>
                    <a:lnB>
                      <a:noFill/>
                    </a:lnB>
                    <a:solidFill>
                      <a:srgbClr val="00B050"/>
                    </a:solidFill>
                  </a:tcPr>
                </a:tc>
                <a:extLst>
                  <a:ext uri="{0D108BD9-81ED-4DB2-BD59-A6C34878D82A}">
                    <a16:rowId xmlns:a16="http://schemas.microsoft.com/office/drawing/2014/main" val="10004"/>
                  </a:ext>
                </a:extLst>
              </a:tr>
              <a:tr h="1166365">
                <a:tc>
                  <a:txBody>
                    <a:bodyPr/>
                    <a:lstStyle/>
                    <a:p>
                      <a:r>
                        <a:rPr lang="tr-TR" sz="1600" b="1" dirty="0"/>
                        <a:t>4.</a:t>
                      </a:r>
                      <a:r>
                        <a:rPr lang="tr-TR" sz="1600" dirty="0"/>
                        <a:t> Şirket hissesinin satışının, </a:t>
                      </a:r>
                      <a:r>
                        <a:rPr lang="tr-TR" sz="1600" b="1" dirty="0"/>
                        <a:t>“</a:t>
                      </a:r>
                      <a:r>
                        <a:rPr lang="tr-TR" sz="1600" b="1" dirty="0">
                          <a:solidFill>
                            <a:srgbClr val="FF0000"/>
                          </a:solidFill>
                        </a:rPr>
                        <a:t>noterden yapılma mecburiyeti”</a:t>
                      </a:r>
                      <a:r>
                        <a:rPr lang="tr-TR" sz="1600" dirty="0"/>
                        <a:t> yok. Hamiline yazılı pay senedi varsa pay senedinin teslimi </a:t>
                      </a:r>
                      <a:r>
                        <a:rPr lang="tr-TR" sz="1600" dirty="0" smtClean="0"/>
                        <a:t>yeterli. </a:t>
                      </a:r>
                      <a:r>
                        <a:rPr lang="tr-TR" sz="1600" b="1" dirty="0" smtClean="0">
                          <a:solidFill>
                            <a:srgbClr val="FF0000"/>
                          </a:solidFill>
                        </a:rPr>
                        <a:t>Ticaret </a:t>
                      </a:r>
                      <a:r>
                        <a:rPr lang="tr-TR" sz="1600" b="1" dirty="0">
                          <a:solidFill>
                            <a:srgbClr val="FF0000"/>
                          </a:solidFill>
                        </a:rPr>
                        <a:t>sicilinde tescil mecburiyeti de yok.</a:t>
                      </a:r>
                      <a:endParaRPr lang="tr-TR" sz="1600" dirty="0">
                        <a:solidFill>
                          <a:srgbClr val="FF0000"/>
                        </a:solidFill>
                      </a:endParaRPr>
                    </a:p>
                  </a:txBody>
                  <a:tcPr marL="30556" marR="30556" marT="15278" marB="15278">
                    <a:lnL>
                      <a:noFill/>
                    </a:lnL>
                    <a:lnR>
                      <a:noFill/>
                    </a:lnR>
                    <a:lnT>
                      <a:noFill/>
                    </a:lnT>
                    <a:lnB>
                      <a:noFill/>
                    </a:lnB>
                    <a:solidFill>
                      <a:srgbClr val="00B0F0"/>
                    </a:solidFill>
                  </a:tcPr>
                </a:tc>
                <a:tc>
                  <a:txBody>
                    <a:bodyPr/>
                    <a:lstStyle/>
                    <a:p>
                      <a:r>
                        <a:rPr lang="tr-TR" sz="1600" b="1" dirty="0"/>
                        <a:t>4.</a:t>
                      </a:r>
                      <a:r>
                        <a:rPr lang="tr-TR" sz="1600" dirty="0"/>
                        <a:t> Şirket hissesi satışının </a:t>
                      </a:r>
                      <a:r>
                        <a:rPr lang="tr-TR" sz="1600" b="1" dirty="0"/>
                        <a:t>“noterden yapılma mecburiyeti” </a:t>
                      </a:r>
                      <a:r>
                        <a:rPr lang="tr-TR" sz="1600" dirty="0"/>
                        <a:t>var. Ayrıca</a:t>
                      </a:r>
                      <a:r>
                        <a:rPr lang="tr-TR" sz="1600" b="1" dirty="0"/>
                        <a:t>“genel kurul onayı”</a:t>
                      </a:r>
                      <a:r>
                        <a:rPr lang="tr-TR" sz="1600" dirty="0"/>
                        <a:t> gerekiyor. Pay devri onayının, </a:t>
                      </a:r>
                      <a:r>
                        <a:rPr lang="tr-TR" sz="1600" b="1" dirty="0"/>
                        <a:t>Ticaret Siciline </a:t>
                      </a:r>
                      <a:r>
                        <a:rPr lang="tr-TR" sz="1600" b="1" dirty="0" smtClean="0"/>
                        <a:t>tescili </a:t>
                      </a:r>
                      <a:r>
                        <a:rPr lang="tr-TR" sz="1600" dirty="0" smtClean="0"/>
                        <a:t>gerekiyor</a:t>
                      </a:r>
                      <a:r>
                        <a:rPr lang="tr-TR" sz="1600" dirty="0"/>
                        <a:t>.</a:t>
                      </a:r>
                    </a:p>
                  </a:txBody>
                  <a:tcPr marL="30556" marR="30556" marT="15278" marB="15278">
                    <a:lnL>
                      <a:noFill/>
                    </a:lnL>
                    <a:lnR>
                      <a:noFill/>
                    </a:lnR>
                    <a:lnT>
                      <a:noFill/>
                    </a:lnT>
                    <a:lnB>
                      <a:noFill/>
                    </a:lnB>
                    <a:solidFill>
                      <a:srgbClr val="00B050"/>
                    </a:solidFill>
                  </a:tcPr>
                </a:tc>
                <a:extLst>
                  <a:ext uri="{0D108BD9-81ED-4DB2-BD59-A6C34878D82A}">
                    <a16:rowId xmlns:a16="http://schemas.microsoft.com/office/drawing/2014/main" val="10005"/>
                  </a:ext>
                </a:extLst>
              </a:tr>
              <a:tr h="483656">
                <a:tc>
                  <a:txBody>
                    <a:bodyPr/>
                    <a:lstStyle/>
                    <a:p>
                      <a:r>
                        <a:rPr lang="tr-TR" sz="1600" b="1" dirty="0"/>
                        <a:t>5.</a:t>
                      </a:r>
                      <a:r>
                        <a:rPr lang="tr-TR" sz="1600" dirty="0"/>
                        <a:t> Halka açılma olanağı var</a:t>
                      </a:r>
                      <a:r>
                        <a:rPr lang="tr-TR" sz="1600" dirty="0" smtClean="0"/>
                        <a:t>.</a:t>
                      </a:r>
                    </a:p>
                    <a:p>
                      <a:endParaRPr lang="tr-TR" sz="1600" dirty="0"/>
                    </a:p>
                  </a:txBody>
                  <a:tcPr marL="30556" marR="30556" marT="15278" marB="15278">
                    <a:lnL>
                      <a:noFill/>
                    </a:lnL>
                    <a:lnR>
                      <a:noFill/>
                    </a:lnR>
                    <a:lnT>
                      <a:noFill/>
                    </a:lnT>
                    <a:lnB>
                      <a:noFill/>
                    </a:lnB>
                    <a:solidFill>
                      <a:srgbClr val="00B0F0"/>
                    </a:solidFill>
                  </a:tcPr>
                </a:tc>
                <a:tc>
                  <a:txBody>
                    <a:bodyPr/>
                    <a:lstStyle/>
                    <a:p>
                      <a:r>
                        <a:rPr lang="tr-TR" sz="1600" b="1" dirty="0"/>
                        <a:t>5.</a:t>
                      </a:r>
                      <a:r>
                        <a:rPr lang="tr-TR" sz="1600" dirty="0"/>
                        <a:t> Halka açılma olanağı yok.</a:t>
                      </a:r>
                    </a:p>
                  </a:txBody>
                  <a:tcPr marL="30556" marR="30556" marT="15278" marB="15278">
                    <a:lnL>
                      <a:noFill/>
                    </a:lnL>
                    <a:lnR>
                      <a:noFill/>
                    </a:lnR>
                    <a:lnT>
                      <a:noFill/>
                    </a:lnT>
                    <a:lnB>
                      <a:noFill/>
                    </a:lnB>
                    <a:solidFill>
                      <a:srgbClr val="00B050"/>
                    </a:solidFill>
                  </a:tcPr>
                </a:tc>
                <a:extLst>
                  <a:ext uri="{0D108BD9-81ED-4DB2-BD59-A6C34878D82A}">
                    <a16:rowId xmlns:a16="http://schemas.microsoft.com/office/drawing/2014/main" val="10006"/>
                  </a:ext>
                </a:extLst>
              </a:tr>
              <a:tr h="1166365">
                <a:tc>
                  <a:txBody>
                    <a:bodyPr/>
                    <a:lstStyle/>
                    <a:p>
                      <a:r>
                        <a:rPr lang="tr-TR" sz="1600" b="1" dirty="0"/>
                        <a:t>6.</a:t>
                      </a:r>
                      <a:r>
                        <a:rPr lang="tr-TR" sz="1600" dirty="0"/>
                        <a:t> </a:t>
                      </a:r>
                      <a:r>
                        <a:rPr lang="tr-TR" sz="1600" b="1" dirty="0">
                          <a:solidFill>
                            <a:srgbClr val="FF0000"/>
                          </a:solidFill>
                        </a:rPr>
                        <a:t>Hamiline pay senedi</a:t>
                      </a:r>
                      <a:r>
                        <a:rPr lang="tr-TR" sz="1600" dirty="0">
                          <a:solidFill>
                            <a:srgbClr val="FF0000"/>
                          </a:solidFill>
                        </a:rPr>
                        <a:t> </a:t>
                      </a:r>
                      <a:r>
                        <a:rPr lang="tr-TR" sz="1600" dirty="0"/>
                        <a:t>bastırmadan kaynaklanan bazı özel </a:t>
                      </a:r>
                      <a:r>
                        <a:rPr lang="tr-TR" sz="1600" dirty="0" smtClean="0"/>
                        <a:t>avantajlar </a:t>
                      </a:r>
                      <a:r>
                        <a:rPr lang="tr-TR" sz="1600" dirty="0"/>
                        <a:t>var</a:t>
                      </a:r>
                      <a:r>
                        <a:rPr lang="tr-TR" sz="1600" dirty="0" smtClean="0"/>
                        <a:t>.</a:t>
                      </a:r>
                      <a:endParaRPr lang="tr-TR" sz="1600" dirty="0" smtClean="0"/>
                    </a:p>
                  </a:txBody>
                  <a:tcPr marL="30556" marR="30556" marT="15278" marB="15278">
                    <a:lnL>
                      <a:noFill/>
                    </a:lnL>
                    <a:lnR>
                      <a:noFill/>
                    </a:lnR>
                    <a:lnT>
                      <a:noFill/>
                    </a:lnT>
                    <a:lnB>
                      <a:noFill/>
                    </a:lnB>
                    <a:solidFill>
                      <a:srgbClr val="00B0F0"/>
                    </a:solidFill>
                  </a:tcPr>
                </a:tc>
                <a:tc>
                  <a:txBody>
                    <a:bodyPr/>
                    <a:lstStyle/>
                    <a:p>
                      <a:r>
                        <a:rPr lang="tr-TR" sz="1600" b="1" dirty="0"/>
                        <a:t>6.</a:t>
                      </a:r>
                      <a:r>
                        <a:rPr lang="tr-TR" sz="1600" dirty="0"/>
                        <a:t> Hamiline pay senedi bastıramaz.</a:t>
                      </a:r>
                      <a:r>
                        <a:rPr lang="tr-TR" sz="1600" b="1" dirty="0"/>
                        <a:t>“Nama yazılı pay senedi” </a:t>
                      </a:r>
                      <a:r>
                        <a:rPr lang="tr-TR" sz="1600" dirty="0"/>
                        <a:t>bastırabilir ama bunu sadece ortaklığı ispat için </a:t>
                      </a:r>
                      <a:r>
                        <a:rPr lang="tr-TR" sz="1600" dirty="0" smtClean="0"/>
                        <a:t>kullanabilir</a:t>
                      </a:r>
                      <a:r>
                        <a:rPr lang="tr-TR" sz="1600" dirty="0"/>
                        <a:t>. Satışında </a:t>
                      </a:r>
                      <a:r>
                        <a:rPr lang="tr-TR" sz="1600" b="1" dirty="0"/>
                        <a:t>“vergi avantajı</a:t>
                      </a:r>
                      <a:r>
                        <a:rPr lang="tr-TR" sz="1600" b="1" dirty="0" smtClean="0"/>
                        <a:t>” </a:t>
                      </a:r>
                      <a:r>
                        <a:rPr lang="tr-TR" sz="1600" dirty="0" smtClean="0"/>
                        <a:t>yok.</a:t>
                      </a:r>
                    </a:p>
                    <a:p>
                      <a:endParaRPr lang="tr-TR" sz="1600" dirty="0" smtClean="0"/>
                    </a:p>
                  </a:txBody>
                  <a:tcPr marL="30556" marR="30556" marT="15278" marB="15278">
                    <a:lnL>
                      <a:noFill/>
                    </a:lnL>
                    <a:lnR>
                      <a:noFill/>
                    </a:lnR>
                    <a:lnT>
                      <a:noFill/>
                    </a:lnT>
                    <a:lnB>
                      <a:noFill/>
                    </a:lnB>
                    <a:solidFill>
                      <a:srgbClr val="00B050"/>
                    </a:solidFill>
                  </a:tcPr>
                </a:tc>
                <a:extLst>
                  <a:ext uri="{0D108BD9-81ED-4DB2-BD59-A6C34878D82A}">
                    <a16:rowId xmlns:a16="http://schemas.microsoft.com/office/drawing/2014/main" val="10007"/>
                  </a:ext>
                </a:extLst>
              </a:tr>
              <a:tr h="405995">
                <a:tc>
                  <a:txBody>
                    <a:bodyPr/>
                    <a:lstStyle/>
                    <a:p>
                      <a:endParaRPr lang="tr-TR" sz="1400" dirty="0"/>
                    </a:p>
                  </a:txBody>
                  <a:tcPr marL="30556" marR="30556" marT="15278" marB="15278">
                    <a:lnL>
                      <a:noFill/>
                    </a:lnL>
                    <a:lnR>
                      <a:noFill/>
                    </a:lnR>
                    <a:lnT>
                      <a:noFill/>
                    </a:lnT>
                    <a:lnB>
                      <a:noFill/>
                    </a:lnB>
                  </a:tcPr>
                </a:tc>
                <a:tc>
                  <a:txBody>
                    <a:bodyPr/>
                    <a:lstStyle/>
                    <a:p>
                      <a:endParaRPr lang="tr-TR" sz="1400" dirty="0"/>
                    </a:p>
                  </a:txBody>
                  <a:tcPr marL="30556" marR="30556" marT="15278" marB="15278">
                    <a:lnL>
                      <a:noFill/>
                    </a:lnL>
                    <a:lnR>
                      <a:noFill/>
                    </a:lnR>
                    <a:lnT>
                      <a:noFill/>
                    </a:lnT>
                    <a:lnB>
                      <a:noFill/>
                    </a:lnB>
                  </a:tcPr>
                </a:tc>
                <a:extLst>
                  <a:ext uri="{0D108BD9-81ED-4DB2-BD59-A6C34878D82A}">
                    <a16:rowId xmlns:a16="http://schemas.microsoft.com/office/drawing/2014/main" val="10008"/>
                  </a:ext>
                </a:extLst>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Başlık"/>
          <p:cNvSpPr>
            <a:spLocks noGrp="1"/>
          </p:cNvSpPr>
          <p:nvPr>
            <p:ph type="title"/>
          </p:nvPr>
        </p:nvSpPr>
        <p:spPr>
          <a:xfrm>
            <a:off x="457200" y="704850"/>
            <a:ext cx="8229600" cy="779463"/>
          </a:xfrm>
        </p:spPr>
        <p:txBody>
          <a:bodyPr>
            <a:normAutofit fontScale="90000"/>
          </a:bodyPr>
          <a:lstStyle/>
          <a:p>
            <a:pPr fontAlgn="base"/>
            <a:r>
              <a:rPr lang="tr-TR" sz="2800" b="1" dirty="0"/>
              <a:t>5520 Sayılı Kurumlar Vergisi Kanunu Kapsamında Yapılması Gerekenler</a:t>
            </a:r>
            <a:endParaRPr lang="tr-TR" sz="2800" dirty="0"/>
          </a:p>
        </p:txBody>
      </p:sp>
      <p:sp>
        <p:nvSpPr>
          <p:cNvPr id="3" name="2 İçerik Yer Tutucusu"/>
          <p:cNvSpPr>
            <a:spLocks noGrp="1"/>
          </p:cNvSpPr>
          <p:nvPr>
            <p:ph idx="1"/>
          </p:nvPr>
        </p:nvSpPr>
        <p:spPr>
          <a:xfrm>
            <a:off x="685800" y="1772816"/>
            <a:ext cx="7772400" cy="4399384"/>
          </a:xfrm>
        </p:spPr>
        <p:txBody>
          <a:bodyPr>
            <a:normAutofit/>
          </a:bodyPr>
          <a:lstStyle/>
          <a:p>
            <a:pPr fontAlgn="base"/>
            <a:endParaRPr lang="tr-TR" dirty="0" smtClean="0"/>
          </a:p>
          <a:p>
            <a:pPr fontAlgn="base"/>
            <a:r>
              <a:rPr lang="tr-TR" dirty="0" smtClean="0"/>
              <a:t>Kurumlar </a:t>
            </a:r>
            <a:r>
              <a:rPr lang="tr-TR" dirty="0"/>
              <a:t>Vergisi Kanununun 20.maddesine göre</a:t>
            </a:r>
            <a:r>
              <a:rPr lang="tr-TR" dirty="0" smtClean="0"/>
              <a:t>,</a:t>
            </a:r>
          </a:p>
          <a:p>
            <a:pPr fontAlgn="base"/>
            <a:endParaRPr lang="tr-TR" dirty="0"/>
          </a:p>
          <a:p>
            <a:pPr fontAlgn="base"/>
            <a:r>
              <a:rPr lang="tr-TR" i="1" dirty="0"/>
              <a:t>b) Birleşilen kurum, münfesih kurumun tahakkuk etmiş ve edecek vergi borçlarını ödeyeceğini ve diğer ödevlerini yerine getireceğini münfesih kurumun birleşme sebebiyle verilecek olan </a:t>
            </a:r>
            <a:r>
              <a:rPr lang="tr-TR" b="1" i="1" u="sng" dirty="0">
                <a:solidFill>
                  <a:srgbClr val="FF0000"/>
                </a:solidFill>
              </a:rPr>
              <a:t>kurumlar vergisi beyannamesinin ekinde vereceği bir taahhütname </a:t>
            </a:r>
            <a:r>
              <a:rPr lang="tr-TR" i="1" dirty="0"/>
              <a:t>ile taahhüt eder. Mahallin en büyük mal memuru, bu hususta birleşilen kurumdan ayrıca teminat isteyebilir.</a:t>
            </a:r>
            <a:endParaRPr lang="tr-TR" dirty="0"/>
          </a:p>
        </p:txBody>
      </p:sp>
    </p:spTree>
    <p:extLst>
      <p:ext uri="{BB962C8B-B14F-4D97-AF65-F5344CB8AC3E}">
        <p14:creationId xmlns:p14="http://schemas.microsoft.com/office/powerpoint/2010/main" val="13481657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Başlık"/>
          <p:cNvSpPr>
            <a:spLocks noGrp="1"/>
          </p:cNvSpPr>
          <p:nvPr>
            <p:ph type="title"/>
          </p:nvPr>
        </p:nvSpPr>
        <p:spPr>
          <a:xfrm>
            <a:off x="457200" y="704850"/>
            <a:ext cx="8229600" cy="779463"/>
          </a:xfrm>
        </p:spPr>
        <p:txBody>
          <a:bodyPr>
            <a:normAutofit/>
          </a:bodyPr>
          <a:lstStyle/>
          <a:p>
            <a:pPr fontAlgn="base"/>
            <a:r>
              <a:rPr lang="tr-TR" sz="2800" b="1" dirty="0" smtClean="0"/>
              <a:t>Özellikli durumlar</a:t>
            </a:r>
            <a:endParaRPr lang="tr-TR" sz="2800" dirty="0"/>
          </a:p>
        </p:txBody>
      </p:sp>
      <p:sp>
        <p:nvSpPr>
          <p:cNvPr id="3" name="2 İçerik Yer Tutucusu"/>
          <p:cNvSpPr>
            <a:spLocks noGrp="1"/>
          </p:cNvSpPr>
          <p:nvPr>
            <p:ph idx="1"/>
          </p:nvPr>
        </p:nvSpPr>
        <p:spPr>
          <a:xfrm>
            <a:off x="685800" y="1772816"/>
            <a:ext cx="7772400" cy="4399384"/>
          </a:xfrm>
        </p:spPr>
        <p:txBody>
          <a:bodyPr>
            <a:normAutofit/>
          </a:bodyPr>
          <a:lstStyle/>
          <a:p>
            <a:pPr fontAlgn="base"/>
            <a:endParaRPr lang="tr-TR" dirty="0" smtClean="0"/>
          </a:p>
          <a:p>
            <a:pPr fontAlgn="base"/>
            <a:r>
              <a:rPr lang="tr-TR" dirty="0"/>
              <a:t>1 Seri </a:t>
            </a:r>
            <a:r>
              <a:rPr lang="tr-TR" dirty="0" smtClean="0"/>
              <a:t>No’ </a:t>
            </a:r>
            <a:r>
              <a:rPr lang="tr-TR" dirty="0" err="1" smtClean="0"/>
              <a:t>lu</a:t>
            </a:r>
            <a:r>
              <a:rPr lang="tr-TR" dirty="0" smtClean="0"/>
              <a:t> </a:t>
            </a:r>
            <a:r>
              <a:rPr lang="tr-TR" dirty="0"/>
              <a:t>Kurumlar Vergisi Kanunun Genel Tebliği’nin 19.3.2 maddesine göre devralınan amortismana tabi iktisadi kıymetlerin bakiye değerleri üzerinden kalan </a:t>
            </a:r>
            <a:r>
              <a:rPr lang="tr-TR" b="1" i="1" u="sng" dirty="0">
                <a:solidFill>
                  <a:srgbClr val="FF0000"/>
                </a:solidFill>
              </a:rPr>
              <a:t>amortisman süreleri dikkate alınarak amortisman ayrılmaya devam edilir</a:t>
            </a:r>
            <a:r>
              <a:rPr lang="tr-TR" b="1" i="1" u="sng" dirty="0" smtClean="0">
                <a:solidFill>
                  <a:srgbClr val="FF0000"/>
                </a:solidFill>
              </a:rPr>
              <a:t>.</a:t>
            </a:r>
          </a:p>
          <a:p>
            <a:pPr fontAlgn="base"/>
            <a:endParaRPr lang="tr-TR" b="1" i="1" u="sng" dirty="0">
              <a:solidFill>
                <a:srgbClr val="FF0000"/>
              </a:solidFill>
            </a:endParaRPr>
          </a:p>
          <a:p>
            <a:pPr fontAlgn="base"/>
            <a:r>
              <a:rPr lang="tr-TR" dirty="0"/>
              <a:t>Katma Değer Vergisi Kanununun 17/4-c maddesine göre Kurumlar Vergisi Kanununa göre yapılan </a:t>
            </a:r>
            <a:r>
              <a:rPr lang="tr-TR" b="1" i="1" u="sng" dirty="0">
                <a:solidFill>
                  <a:srgbClr val="FF0000"/>
                </a:solidFill>
              </a:rPr>
              <a:t>devir işlemleri katma değer vergisinden istisna tutulmuştur.</a:t>
            </a:r>
          </a:p>
          <a:p>
            <a:pPr fontAlgn="base"/>
            <a:endParaRPr lang="tr-TR" b="1" i="1" u="sng" dirty="0">
              <a:solidFill>
                <a:srgbClr val="FF0000"/>
              </a:solidFill>
            </a:endParaRPr>
          </a:p>
        </p:txBody>
      </p:sp>
    </p:spTree>
    <p:extLst>
      <p:ext uri="{BB962C8B-B14F-4D97-AF65-F5344CB8AC3E}">
        <p14:creationId xmlns:p14="http://schemas.microsoft.com/office/powerpoint/2010/main" val="13246739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Başlık"/>
          <p:cNvSpPr>
            <a:spLocks noGrp="1"/>
          </p:cNvSpPr>
          <p:nvPr>
            <p:ph type="title"/>
          </p:nvPr>
        </p:nvSpPr>
        <p:spPr>
          <a:xfrm>
            <a:off x="457200" y="704850"/>
            <a:ext cx="8229600" cy="779463"/>
          </a:xfrm>
        </p:spPr>
        <p:txBody>
          <a:bodyPr>
            <a:normAutofit/>
          </a:bodyPr>
          <a:lstStyle/>
          <a:p>
            <a:pPr fontAlgn="base"/>
            <a:r>
              <a:rPr lang="tr-TR" sz="2800" b="1" dirty="0" smtClean="0"/>
              <a:t>Özellikli durumlar</a:t>
            </a:r>
            <a:endParaRPr lang="tr-TR" sz="2800" dirty="0"/>
          </a:p>
        </p:txBody>
      </p:sp>
      <p:sp>
        <p:nvSpPr>
          <p:cNvPr id="3" name="2 İçerik Yer Tutucusu"/>
          <p:cNvSpPr>
            <a:spLocks noGrp="1"/>
          </p:cNvSpPr>
          <p:nvPr>
            <p:ph idx="1"/>
          </p:nvPr>
        </p:nvSpPr>
        <p:spPr>
          <a:xfrm>
            <a:off x="685800" y="1772816"/>
            <a:ext cx="7772400" cy="4399384"/>
          </a:xfrm>
        </p:spPr>
        <p:txBody>
          <a:bodyPr>
            <a:normAutofit/>
          </a:bodyPr>
          <a:lstStyle/>
          <a:p>
            <a:pPr fontAlgn="base"/>
            <a:endParaRPr lang="tr-TR" dirty="0" smtClean="0"/>
          </a:p>
          <a:p>
            <a:pPr fontAlgn="base"/>
            <a:r>
              <a:rPr lang="tr-TR" dirty="0"/>
              <a:t>1 Seri </a:t>
            </a:r>
            <a:r>
              <a:rPr lang="tr-TR" dirty="0" smtClean="0"/>
              <a:t>No’ </a:t>
            </a:r>
            <a:r>
              <a:rPr lang="tr-TR" dirty="0" err="1" smtClean="0"/>
              <a:t>lu</a:t>
            </a:r>
            <a:r>
              <a:rPr lang="tr-TR" dirty="0" smtClean="0"/>
              <a:t> </a:t>
            </a:r>
            <a:r>
              <a:rPr lang="tr-TR" dirty="0"/>
              <a:t>Kurumlar Vergisi Kanunun Genel Tebliği’nin 19.3.2 maddesine göre devralınan amortismana tabi iktisadi kıymetlerin bakiye değerleri üzerinden kalan </a:t>
            </a:r>
            <a:r>
              <a:rPr lang="tr-TR" b="1" i="1" u="sng" dirty="0">
                <a:solidFill>
                  <a:srgbClr val="FF0000"/>
                </a:solidFill>
              </a:rPr>
              <a:t>amortisman süreleri dikkate alınarak amortisman ayrılmaya devam edilir</a:t>
            </a:r>
            <a:r>
              <a:rPr lang="tr-TR" b="1" i="1" u="sng" dirty="0" smtClean="0">
                <a:solidFill>
                  <a:srgbClr val="FF0000"/>
                </a:solidFill>
              </a:rPr>
              <a:t>.</a:t>
            </a:r>
          </a:p>
          <a:p>
            <a:pPr fontAlgn="base"/>
            <a:endParaRPr lang="tr-TR" b="1" i="1" u="sng" dirty="0">
              <a:solidFill>
                <a:srgbClr val="FF0000"/>
              </a:solidFill>
            </a:endParaRPr>
          </a:p>
          <a:p>
            <a:pPr fontAlgn="base"/>
            <a:r>
              <a:rPr lang="tr-TR" dirty="0"/>
              <a:t>Katma Değer Vergisi Kanununun 17/4-c maddesine göre Kurumlar Vergisi Kanununa göre yapılan </a:t>
            </a:r>
            <a:r>
              <a:rPr lang="tr-TR" b="1" i="1" u="sng" dirty="0">
                <a:solidFill>
                  <a:srgbClr val="FF0000"/>
                </a:solidFill>
              </a:rPr>
              <a:t>devir işlemleri katma değer vergisinden istisna tutulmuştur.</a:t>
            </a:r>
          </a:p>
          <a:p>
            <a:pPr fontAlgn="base"/>
            <a:endParaRPr lang="tr-TR" b="1" i="1" u="sng" dirty="0">
              <a:solidFill>
                <a:srgbClr val="FF0000"/>
              </a:solidFill>
            </a:endParaRPr>
          </a:p>
        </p:txBody>
      </p:sp>
    </p:spTree>
    <p:extLst>
      <p:ext uri="{BB962C8B-B14F-4D97-AF65-F5344CB8AC3E}">
        <p14:creationId xmlns:p14="http://schemas.microsoft.com/office/powerpoint/2010/main" val="7122766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Başlık"/>
          <p:cNvSpPr>
            <a:spLocks noGrp="1"/>
          </p:cNvSpPr>
          <p:nvPr>
            <p:ph type="title"/>
          </p:nvPr>
        </p:nvSpPr>
        <p:spPr>
          <a:xfrm>
            <a:off x="457200" y="704850"/>
            <a:ext cx="8229600" cy="779463"/>
          </a:xfrm>
        </p:spPr>
        <p:txBody>
          <a:bodyPr>
            <a:normAutofit/>
          </a:bodyPr>
          <a:lstStyle/>
          <a:p>
            <a:pPr fontAlgn="base"/>
            <a:r>
              <a:rPr lang="tr-TR" sz="2800" b="1" dirty="0" smtClean="0"/>
              <a:t>Özellikli durumlar</a:t>
            </a:r>
            <a:endParaRPr lang="tr-TR" sz="2800" dirty="0"/>
          </a:p>
        </p:txBody>
      </p:sp>
      <p:sp>
        <p:nvSpPr>
          <p:cNvPr id="3" name="2 İçerik Yer Tutucusu"/>
          <p:cNvSpPr>
            <a:spLocks noGrp="1"/>
          </p:cNvSpPr>
          <p:nvPr>
            <p:ph idx="1"/>
          </p:nvPr>
        </p:nvSpPr>
        <p:spPr>
          <a:xfrm>
            <a:off x="685800" y="1772816"/>
            <a:ext cx="7772400" cy="4399384"/>
          </a:xfrm>
        </p:spPr>
        <p:txBody>
          <a:bodyPr>
            <a:normAutofit/>
          </a:bodyPr>
          <a:lstStyle/>
          <a:p>
            <a:pPr marL="0" indent="0" fontAlgn="base">
              <a:buNone/>
            </a:pPr>
            <a:endParaRPr lang="tr-TR" dirty="0" smtClean="0"/>
          </a:p>
          <a:p>
            <a:pPr algn="just" fontAlgn="base"/>
            <a:r>
              <a:rPr lang="tr-TR" dirty="0"/>
              <a:t>Nevi değişikliği tarihine kadarki dönemi kapsayan KDV, Muhtasar ve Damga Vergisi Beyannameleri, ilgili ay beyanname verme süresi içinde </a:t>
            </a:r>
            <a:r>
              <a:rPr lang="tr-TR" b="1" i="1" u="sng" dirty="0" smtClean="0">
                <a:solidFill>
                  <a:srgbClr val="FF0000"/>
                </a:solidFill>
              </a:rPr>
              <a:t>devrolan şirket tarafından </a:t>
            </a:r>
            <a:r>
              <a:rPr lang="tr-TR" b="1" i="1" u="sng" dirty="0">
                <a:solidFill>
                  <a:srgbClr val="FF0000"/>
                </a:solidFill>
              </a:rPr>
              <a:t>beyan edilmelidir</a:t>
            </a:r>
            <a:r>
              <a:rPr lang="tr-TR" b="1" i="1" u="sng" dirty="0" smtClean="0">
                <a:solidFill>
                  <a:srgbClr val="FF0000"/>
                </a:solidFill>
              </a:rPr>
              <a:t>.</a:t>
            </a:r>
          </a:p>
          <a:p>
            <a:pPr algn="just" fontAlgn="base"/>
            <a:endParaRPr lang="tr-TR" dirty="0"/>
          </a:p>
          <a:p>
            <a:pPr algn="just" fontAlgn="base"/>
            <a:r>
              <a:rPr lang="tr-TR" dirty="0" err="1"/>
              <a:t>Ba</a:t>
            </a:r>
            <a:r>
              <a:rPr lang="tr-TR" dirty="0"/>
              <a:t> ve </a:t>
            </a:r>
            <a:r>
              <a:rPr lang="tr-TR" dirty="0" err="1"/>
              <a:t>Bs</a:t>
            </a:r>
            <a:r>
              <a:rPr lang="tr-TR" dirty="0"/>
              <a:t> formları açısından 396 Sıra </a:t>
            </a:r>
            <a:r>
              <a:rPr lang="tr-TR" dirty="0" err="1"/>
              <a:t>Nolu</a:t>
            </a:r>
            <a:r>
              <a:rPr lang="tr-TR" dirty="0"/>
              <a:t> VUK Genel Tebliğine göre, Kurumlar Vergisi Kanununun 19. Maddesi uyarınca yapılan devirlerde, </a:t>
            </a:r>
            <a:r>
              <a:rPr lang="tr-TR" b="1" i="1" u="sng" dirty="0">
                <a:solidFill>
                  <a:srgbClr val="FF0000"/>
                </a:solidFill>
              </a:rPr>
              <a:t>devrin gerçekleştiği döneme ilişkin bildirimler devralan </a:t>
            </a:r>
            <a:r>
              <a:rPr lang="tr-TR" b="1" i="1" u="sng" dirty="0" smtClean="0">
                <a:solidFill>
                  <a:srgbClr val="FF0000"/>
                </a:solidFill>
              </a:rPr>
              <a:t>ve devrolan kurum tarafından ayrı ayrı  </a:t>
            </a:r>
            <a:r>
              <a:rPr lang="tr-TR" b="1" i="1" u="sng" dirty="0">
                <a:solidFill>
                  <a:srgbClr val="FF0000"/>
                </a:solidFill>
              </a:rPr>
              <a:t>verilecektir.</a:t>
            </a:r>
          </a:p>
        </p:txBody>
      </p:sp>
    </p:spTree>
    <p:extLst>
      <p:ext uri="{BB962C8B-B14F-4D97-AF65-F5344CB8AC3E}">
        <p14:creationId xmlns:p14="http://schemas.microsoft.com/office/powerpoint/2010/main" val="29453367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Başlık"/>
          <p:cNvSpPr>
            <a:spLocks noGrp="1"/>
          </p:cNvSpPr>
          <p:nvPr>
            <p:ph type="title"/>
          </p:nvPr>
        </p:nvSpPr>
        <p:spPr>
          <a:xfrm>
            <a:off x="457200" y="704850"/>
            <a:ext cx="8229600" cy="779463"/>
          </a:xfrm>
        </p:spPr>
        <p:txBody>
          <a:bodyPr>
            <a:normAutofit/>
          </a:bodyPr>
          <a:lstStyle/>
          <a:p>
            <a:pPr algn="ctr" fontAlgn="base"/>
            <a:r>
              <a:rPr lang="tr-TR" sz="2800" b="1" dirty="0" smtClean="0"/>
              <a:t>ÖNEMLİ NOTLAR !!!</a:t>
            </a:r>
            <a:endParaRPr lang="tr-TR" sz="2800" dirty="0"/>
          </a:p>
        </p:txBody>
      </p:sp>
      <p:sp>
        <p:nvSpPr>
          <p:cNvPr id="3" name="2 İçerik Yer Tutucusu"/>
          <p:cNvSpPr>
            <a:spLocks noGrp="1"/>
          </p:cNvSpPr>
          <p:nvPr>
            <p:ph idx="1"/>
          </p:nvPr>
        </p:nvSpPr>
        <p:spPr>
          <a:xfrm>
            <a:off x="685800" y="1772816"/>
            <a:ext cx="7772400" cy="4399384"/>
          </a:xfrm>
        </p:spPr>
        <p:txBody>
          <a:bodyPr>
            <a:normAutofit/>
          </a:bodyPr>
          <a:lstStyle/>
          <a:p>
            <a:pPr lvl="0" algn="just"/>
            <a:r>
              <a:rPr lang="tr-TR" b="1" u="sng" dirty="0" smtClean="0">
                <a:solidFill>
                  <a:srgbClr val="FF0000"/>
                </a:solidFill>
              </a:rPr>
              <a:t>DEFTER  TASDİKİ</a:t>
            </a:r>
          </a:p>
          <a:p>
            <a:pPr lvl="0" algn="just"/>
            <a:r>
              <a:rPr lang="tr-TR" b="1" u="sng" dirty="0" smtClean="0"/>
              <a:t>Tür </a:t>
            </a:r>
            <a:r>
              <a:rPr lang="tr-TR" b="1" u="sng" dirty="0"/>
              <a:t>Değişikliğinin tescilinin yapıldığı gün</a:t>
            </a:r>
            <a:r>
              <a:rPr lang="tr-TR" u="sng" dirty="0"/>
              <a:t> </a:t>
            </a:r>
            <a:r>
              <a:rPr lang="tr-TR" u="sng" dirty="0">
                <a:solidFill>
                  <a:srgbClr val="FF0000"/>
                </a:solidFill>
              </a:rPr>
              <a:t>Defter Tasdiklerinin de yapılması gerekiyor.</a:t>
            </a:r>
          </a:p>
          <a:p>
            <a:endParaRPr lang="tr-TR" dirty="0" smtClean="0"/>
          </a:p>
          <a:p>
            <a:r>
              <a:rPr lang="tr-TR" dirty="0" smtClean="0"/>
              <a:t>Yevmiye</a:t>
            </a:r>
            <a:r>
              <a:rPr lang="tr-TR" dirty="0"/>
              <a:t>, </a:t>
            </a:r>
            <a:endParaRPr lang="tr-TR" dirty="0" smtClean="0"/>
          </a:p>
          <a:p>
            <a:r>
              <a:rPr lang="tr-TR" dirty="0" smtClean="0"/>
              <a:t>Defter-i </a:t>
            </a:r>
            <a:r>
              <a:rPr lang="tr-TR" dirty="0"/>
              <a:t>Kebir, </a:t>
            </a:r>
            <a:endParaRPr lang="tr-TR" dirty="0" smtClean="0"/>
          </a:p>
          <a:p>
            <a:r>
              <a:rPr lang="tr-TR" dirty="0" smtClean="0"/>
              <a:t>Envanter</a:t>
            </a:r>
            <a:r>
              <a:rPr lang="tr-TR" dirty="0"/>
              <a:t>, </a:t>
            </a:r>
            <a:endParaRPr lang="tr-TR" dirty="0" smtClean="0"/>
          </a:p>
          <a:p>
            <a:r>
              <a:rPr lang="tr-TR" dirty="0" smtClean="0"/>
              <a:t>Ortaklar </a:t>
            </a:r>
            <a:r>
              <a:rPr lang="tr-TR" dirty="0"/>
              <a:t>Pay, </a:t>
            </a:r>
            <a:endParaRPr lang="tr-TR" dirty="0" smtClean="0"/>
          </a:p>
          <a:p>
            <a:r>
              <a:rPr lang="tr-TR" dirty="0" smtClean="0"/>
              <a:t>Genel </a:t>
            </a:r>
            <a:r>
              <a:rPr lang="tr-TR" dirty="0"/>
              <a:t>Kurul Toplantı ve Müzakere Defteri, </a:t>
            </a:r>
            <a:endParaRPr lang="tr-TR" dirty="0" smtClean="0"/>
          </a:p>
          <a:p>
            <a:r>
              <a:rPr lang="tr-TR" dirty="0" smtClean="0"/>
              <a:t>Yönetim </a:t>
            </a:r>
            <a:r>
              <a:rPr lang="tr-TR" dirty="0"/>
              <a:t>Kurulu Karar </a:t>
            </a:r>
            <a:r>
              <a:rPr lang="tr-TR" dirty="0" smtClean="0"/>
              <a:t>Defteri</a:t>
            </a:r>
            <a:r>
              <a:rPr lang="tr-TR" dirty="0"/>
              <a:t> </a:t>
            </a:r>
            <a:r>
              <a:rPr lang="tr-TR" dirty="0" smtClean="0"/>
              <a:t>(A.Ş. İÇİN ZORUNLU)</a:t>
            </a:r>
            <a:endParaRPr lang="tr-TR" dirty="0"/>
          </a:p>
        </p:txBody>
      </p:sp>
    </p:spTree>
    <p:extLst>
      <p:ext uri="{BB962C8B-B14F-4D97-AF65-F5344CB8AC3E}">
        <p14:creationId xmlns:p14="http://schemas.microsoft.com/office/powerpoint/2010/main" val="35795426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Başlık"/>
          <p:cNvSpPr>
            <a:spLocks noGrp="1"/>
          </p:cNvSpPr>
          <p:nvPr>
            <p:ph type="title"/>
          </p:nvPr>
        </p:nvSpPr>
        <p:spPr>
          <a:xfrm>
            <a:off x="457200" y="704850"/>
            <a:ext cx="8229600" cy="779463"/>
          </a:xfrm>
        </p:spPr>
        <p:txBody>
          <a:bodyPr>
            <a:normAutofit/>
          </a:bodyPr>
          <a:lstStyle/>
          <a:p>
            <a:pPr algn="ctr" fontAlgn="base"/>
            <a:r>
              <a:rPr lang="tr-TR" sz="2800" b="1" dirty="0" smtClean="0"/>
              <a:t>ÖNEMLİ NOTLAR !!!</a:t>
            </a:r>
            <a:endParaRPr lang="tr-TR" sz="2800" dirty="0"/>
          </a:p>
        </p:txBody>
      </p:sp>
      <p:sp>
        <p:nvSpPr>
          <p:cNvPr id="3" name="2 İçerik Yer Tutucusu"/>
          <p:cNvSpPr>
            <a:spLocks noGrp="1"/>
          </p:cNvSpPr>
          <p:nvPr>
            <p:ph idx="1"/>
          </p:nvPr>
        </p:nvSpPr>
        <p:spPr>
          <a:xfrm>
            <a:off x="685800" y="1772816"/>
            <a:ext cx="7772400" cy="4399384"/>
          </a:xfrm>
        </p:spPr>
        <p:txBody>
          <a:bodyPr>
            <a:normAutofit/>
          </a:bodyPr>
          <a:lstStyle/>
          <a:p>
            <a:pPr lvl="0" algn="just"/>
            <a:r>
              <a:rPr lang="tr-TR" b="1" u="sng" dirty="0" smtClean="0">
                <a:solidFill>
                  <a:srgbClr val="FF0000"/>
                </a:solidFill>
              </a:rPr>
              <a:t>KURUMLAR BEYANI</a:t>
            </a:r>
          </a:p>
          <a:p>
            <a:pPr lvl="0"/>
            <a:r>
              <a:rPr lang="tr-TR" b="1" u="sng" dirty="0">
                <a:solidFill>
                  <a:srgbClr val="FF0000"/>
                </a:solidFill>
              </a:rPr>
              <a:t>Tescil tarihinden itibaren 30 gün içinde</a:t>
            </a:r>
            <a:r>
              <a:rPr lang="tr-TR" u="sng" dirty="0">
                <a:solidFill>
                  <a:srgbClr val="FF0000"/>
                </a:solidFill>
              </a:rPr>
              <a:t> </a:t>
            </a:r>
            <a:r>
              <a:rPr lang="tr-TR" u="sng" dirty="0"/>
              <a:t>eski şirketin </a:t>
            </a:r>
            <a:r>
              <a:rPr lang="tr-TR" b="1" u="sng" dirty="0"/>
              <a:t>devir tarihine kadar</a:t>
            </a:r>
            <a:r>
              <a:rPr lang="tr-TR" u="sng" dirty="0"/>
              <a:t> elde ettiği kazançlar için Kurumlar Vergisi beyannamesi dilekçe ekinde</a:t>
            </a:r>
            <a:r>
              <a:rPr lang="tr-TR" b="1" u="sng" dirty="0"/>
              <a:t> elden kağıt ortamında </a:t>
            </a:r>
            <a:r>
              <a:rPr lang="tr-TR" u="sng" dirty="0"/>
              <a:t>verilecek. Beyanname hem eski hem de yeni şirket tarafından kaşelenip imzalanacaktır. </a:t>
            </a:r>
          </a:p>
          <a:p>
            <a:r>
              <a:rPr lang="tr-TR" dirty="0"/>
              <a:t>Yeni şirket, Münfesih kurumun tahakkuk etmiş ve edecek vergi borçlarını ödeyeceğini ve diğer ödevlerini yerine getireceğini münfesih kurumun devir sebebiyle verilecek olan kurumlar vergisi beyannamesinin ekinde vereceği bir </a:t>
            </a:r>
            <a:r>
              <a:rPr lang="tr-TR" b="1" u="sng" dirty="0">
                <a:solidFill>
                  <a:srgbClr val="FF0000"/>
                </a:solidFill>
              </a:rPr>
              <a:t>taahhütname</a:t>
            </a:r>
            <a:r>
              <a:rPr lang="tr-TR" dirty="0"/>
              <a:t> ile taahhüt edecektir. </a:t>
            </a:r>
          </a:p>
          <a:p>
            <a:r>
              <a:rPr lang="tr-TR" dirty="0"/>
              <a:t>Verilecek beyannamenin ekine söz konusu taahhütname ile devre ilişkin bilançonun ve gelir tablosunun </a:t>
            </a:r>
            <a:r>
              <a:rPr lang="tr-TR" dirty="0" smtClean="0"/>
              <a:t>EKLENMESİ gerekmektedir.</a:t>
            </a:r>
            <a:endParaRPr lang="tr-TR" dirty="0"/>
          </a:p>
        </p:txBody>
      </p:sp>
    </p:spTree>
    <p:extLst>
      <p:ext uri="{BB962C8B-B14F-4D97-AF65-F5344CB8AC3E}">
        <p14:creationId xmlns:p14="http://schemas.microsoft.com/office/powerpoint/2010/main" val="13977567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Başlık"/>
          <p:cNvSpPr>
            <a:spLocks noGrp="1"/>
          </p:cNvSpPr>
          <p:nvPr>
            <p:ph type="title"/>
          </p:nvPr>
        </p:nvSpPr>
        <p:spPr>
          <a:xfrm>
            <a:off x="457200" y="704850"/>
            <a:ext cx="8229600" cy="779463"/>
          </a:xfrm>
        </p:spPr>
        <p:txBody>
          <a:bodyPr>
            <a:normAutofit/>
          </a:bodyPr>
          <a:lstStyle/>
          <a:p>
            <a:pPr algn="ctr" fontAlgn="base"/>
            <a:r>
              <a:rPr lang="tr-TR" sz="2800" b="1" dirty="0" smtClean="0"/>
              <a:t>ÖNEMLİ NOTLAR !!!</a:t>
            </a:r>
            <a:endParaRPr lang="tr-TR" sz="2800" dirty="0"/>
          </a:p>
        </p:txBody>
      </p:sp>
      <p:sp>
        <p:nvSpPr>
          <p:cNvPr id="3" name="2 İçerik Yer Tutucusu"/>
          <p:cNvSpPr>
            <a:spLocks noGrp="1"/>
          </p:cNvSpPr>
          <p:nvPr>
            <p:ph idx="1"/>
          </p:nvPr>
        </p:nvSpPr>
        <p:spPr>
          <a:xfrm>
            <a:off x="685800" y="1772816"/>
            <a:ext cx="7772400" cy="4399384"/>
          </a:xfrm>
        </p:spPr>
        <p:txBody>
          <a:bodyPr>
            <a:normAutofit/>
          </a:bodyPr>
          <a:lstStyle/>
          <a:p>
            <a:pPr algn="just">
              <a:lnSpc>
                <a:spcPct val="110000"/>
              </a:lnSpc>
            </a:pPr>
            <a:r>
              <a:rPr lang="tr-TR" sz="2400" b="1" u="sng" dirty="0" smtClean="0">
                <a:solidFill>
                  <a:srgbClr val="FF0000"/>
                </a:solidFill>
              </a:rPr>
              <a:t>GEÇİCİ VERGİ  </a:t>
            </a:r>
            <a:r>
              <a:rPr lang="tr-TR" sz="2400" b="1" u="sng" dirty="0">
                <a:solidFill>
                  <a:srgbClr val="FF0000"/>
                </a:solidFill>
              </a:rPr>
              <a:t>VE </a:t>
            </a:r>
            <a:r>
              <a:rPr lang="tr-TR" sz="2400" b="1" u="sng" dirty="0" smtClean="0">
                <a:solidFill>
                  <a:srgbClr val="FF0000"/>
                </a:solidFill>
              </a:rPr>
              <a:t> B </a:t>
            </a:r>
            <a:r>
              <a:rPr lang="tr-TR" sz="2400" b="1" u="sng" dirty="0">
                <a:solidFill>
                  <a:srgbClr val="FF0000"/>
                </a:solidFill>
              </a:rPr>
              <a:t>FORMLARI</a:t>
            </a:r>
          </a:p>
          <a:p>
            <a:pPr lvl="0"/>
            <a:endParaRPr lang="tr-TR" u="sng" dirty="0" smtClean="0"/>
          </a:p>
          <a:p>
            <a:pPr lvl="0"/>
            <a:r>
              <a:rPr lang="tr-TR" u="sng" dirty="0" smtClean="0"/>
              <a:t>Geçici </a:t>
            </a:r>
            <a:r>
              <a:rPr lang="tr-TR" u="sng" dirty="0"/>
              <a:t>vergi beyannamesinin verilme süresinden önce aynı döneme ilişkin olarak devir işlemleri nedeniyle kurumlar vergisi beyannamesi verilmesi halinde, bu dönem için ayrıca geçici vergi beyannamesi verilmeyecektir</a:t>
            </a:r>
            <a:r>
              <a:rPr lang="tr-TR" u="sng" dirty="0" smtClean="0"/>
              <a:t>.</a:t>
            </a:r>
          </a:p>
          <a:p>
            <a:pPr lvl="0"/>
            <a:endParaRPr lang="tr-TR" u="sng" dirty="0" smtClean="0"/>
          </a:p>
          <a:p>
            <a:pPr lvl="0"/>
            <a:r>
              <a:rPr lang="tr-TR" u="sng" dirty="0" smtClean="0"/>
              <a:t>B Formları tür değişikliğinin tescil olduğu ayı takip eden ayın sonuna kadar bağlı olduğu vergi dairesine verilmelidir.</a:t>
            </a:r>
          </a:p>
        </p:txBody>
      </p:sp>
    </p:spTree>
    <p:extLst>
      <p:ext uri="{BB962C8B-B14F-4D97-AF65-F5344CB8AC3E}">
        <p14:creationId xmlns:p14="http://schemas.microsoft.com/office/powerpoint/2010/main" val="42800656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Başlık"/>
          <p:cNvSpPr>
            <a:spLocks noGrp="1"/>
          </p:cNvSpPr>
          <p:nvPr>
            <p:ph type="title"/>
          </p:nvPr>
        </p:nvSpPr>
        <p:spPr>
          <a:xfrm>
            <a:off x="457200" y="704850"/>
            <a:ext cx="8229600" cy="779463"/>
          </a:xfrm>
        </p:spPr>
        <p:txBody>
          <a:bodyPr>
            <a:normAutofit/>
          </a:bodyPr>
          <a:lstStyle/>
          <a:p>
            <a:pPr algn="ctr" fontAlgn="base"/>
            <a:r>
              <a:rPr lang="tr-TR" sz="2800" b="1" dirty="0" smtClean="0"/>
              <a:t>ÖNEMLİ NOTLAR !!!</a:t>
            </a:r>
            <a:endParaRPr lang="tr-TR" sz="2800" dirty="0"/>
          </a:p>
        </p:txBody>
      </p:sp>
      <p:sp>
        <p:nvSpPr>
          <p:cNvPr id="3" name="2 İçerik Yer Tutucusu"/>
          <p:cNvSpPr>
            <a:spLocks noGrp="1"/>
          </p:cNvSpPr>
          <p:nvPr>
            <p:ph idx="1"/>
          </p:nvPr>
        </p:nvSpPr>
        <p:spPr>
          <a:xfrm>
            <a:off x="685800" y="1772816"/>
            <a:ext cx="7772400" cy="4399384"/>
          </a:xfrm>
        </p:spPr>
        <p:txBody>
          <a:bodyPr>
            <a:normAutofit fontScale="92500" lnSpcReduction="20000"/>
          </a:bodyPr>
          <a:lstStyle/>
          <a:p>
            <a:pPr lvl="0"/>
            <a:r>
              <a:rPr lang="tr-TR" sz="2600" b="1" u="sng" dirty="0">
                <a:solidFill>
                  <a:srgbClr val="FF0000"/>
                </a:solidFill>
              </a:rPr>
              <a:t>FATURA VE DİĞER BELGELER</a:t>
            </a:r>
          </a:p>
          <a:p>
            <a:pPr lvl="0"/>
            <a:endParaRPr lang="tr-TR" sz="2400" u="sng" dirty="0" smtClean="0"/>
          </a:p>
          <a:p>
            <a:pPr lvl="0"/>
            <a:r>
              <a:rPr lang="tr-TR" sz="2400" dirty="0" smtClean="0"/>
              <a:t>Nevi </a:t>
            </a:r>
            <a:r>
              <a:rPr lang="tr-TR" sz="2400" dirty="0"/>
              <a:t>değişikliğinde, V.U.K.’</a:t>
            </a:r>
            <a:r>
              <a:rPr lang="tr-TR" sz="2400" dirty="0" err="1"/>
              <a:t>na</a:t>
            </a:r>
            <a:r>
              <a:rPr lang="tr-TR" sz="2400" dirty="0"/>
              <a:t> göre kullanılması gerekli belgelerin (fatura, irsaliye, gider pusulası </a:t>
            </a:r>
            <a:r>
              <a:rPr lang="tr-TR" sz="2400" dirty="0" err="1"/>
              <a:t>v.s</a:t>
            </a:r>
            <a:r>
              <a:rPr lang="tr-TR" sz="2400" dirty="0"/>
              <a:t>.) yeni şirket adına yeniden bastırılarak kullanılması kural gereğidir. Yeni unvan ile belge bastırılması halinde, eski unvan ile bastırılan ve kullanılmamış olan tüm belgelerin vergi dairesine ibraz edilerek iptal ettirilmesi gerekmektedir</a:t>
            </a:r>
            <a:r>
              <a:rPr lang="tr-TR" sz="2400" dirty="0" smtClean="0"/>
              <a:t>.</a:t>
            </a:r>
          </a:p>
          <a:p>
            <a:pPr lvl="0"/>
            <a:endParaRPr lang="tr-TR" sz="2400" u="sng" dirty="0"/>
          </a:p>
          <a:p>
            <a:r>
              <a:rPr lang="tr-TR" sz="2400" dirty="0"/>
              <a:t>Ancak, eski unvan ile bastırılmış olan fatura, sevk irsaliyesi, gider pusulası vb. belgelerin, </a:t>
            </a:r>
            <a:r>
              <a:rPr lang="tr-TR" sz="2400" b="1" u="sng" dirty="0">
                <a:solidFill>
                  <a:srgbClr val="FF0000"/>
                </a:solidFill>
              </a:rPr>
              <a:t>vergi dairesine bilgi vermek </a:t>
            </a:r>
            <a:r>
              <a:rPr lang="tr-TR" sz="2400" u="sng" dirty="0">
                <a:solidFill>
                  <a:srgbClr val="FF0000"/>
                </a:solidFill>
              </a:rPr>
              <a:t>ve yeni unvan ile vergi dairesi sicil numarasını bu belgelere kaşelemek suretiyle kullanılması da mümkündür</a:t>
            </a:r>
            <a:r>
              <a:rPr lang="tr-TR" sz="2400" u="sng" dirty="0" smtClean="0">
                <a:solidFill>
                  <a:srgbClr val="FF0000"/>
                </a:solidFill>
              </a:rPr>
              <a:t>.</a:t>
            </a:r>
            <a:endParaRPr lang="tr-TR" sz="2400" u="sng" dirty="0">
              <a:solidFill>
                <a:srgbClr val="FF0000"/>
              </a:solidFill>
            </a:endParaRPr>
          </a:p>
        </p:txBody>
      </p:sp>
    </p:spTree>
    <p:extLst>
      <p:ext uri="{BB962C8B-B14F-4D97-AF65-F5344CB8AC3E}">
        <p14:creationId xmlns:p14="http://schemas.microsoft.com/office/powerpoint/2010/main" val="31350073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Başlık"/>
          <p:cNvSpPr>
            <a:spLocks noGrp="1"/>
          </p:cNvSpPr>
          <p:nvPr>
            <p:ph type="title"/>
          </p:nvPr>
        </p:nvSpPr>
        <p:spPr>
          <a:xfrm>
            <a:off x="457200" y="704850"/>
            <a:ext cx="8229600" cy="779463"/>
          </a:xfrm>
        </p:spPr>
        <p:txBody>
          <a:bodyPr>
            <a:normAutofit/>
          </a:bodyPr>
          <a:lstStyle/>
          <a:p>
            <a:pPr algn="ctr" fontAlgn="base"/>
            <a:r>
              <a:rPr lang="tr-TR" sz="2800" b="1" dirty="0" smtClean="0"/>
              <a:t>ÖNEMLİ NOTLAR !!!</a:t>
            </a:r>
            <a:endParaRPr lang="tr-TR" sz="2800" dirty="0"/>
          </a:p>
        </p:txBody>
      </p:sp>
      <p:sp>
        <p:nvSpPr>
          <p:cNvPr id="3" name="2 İçerik Yer Tutucusu"/>
          <p:cNvSpPr>
            <a:spLocks noGrp="1"/>
          </p:cNvSpPr>
          <p:nvPr>
            <p:ph idx="1"/>
          </p:nvPr>
        </p:nvSpPr>
        <p:spPr>
          <a:xfrm>
            <a:off x="685800" y="1772816"/>
            <a:ext cx="7772400" cy="4399384"/>
          </a:xfrm>
        </p:spPr>
        <p:txBody>
          <a:bodyPr>
            <a:normAutofit/>
          </a:bodyPr>
          <a:lstStyle/>
          <a:p>
            <a:pPr lvl="0"/>
            <a:r>
              <a:rPr lang="tr-TR" sz="2400" b="1" u="sng" dirty="0">
                <a:solidFill>
                  <a:srgbClr val="FF0000"/>
                </a:solidFill>
              </a:rPr>
              <a:t>SGK İŞLEMLERİ</a:t>
            </a:r>
          </a:p>
          <a:p>
            <a:pPr lvl="0"/>
            <a:endParaRPr lang="tr-TR" sz="2800" u="sng" dirty="0"/>
          </a:p>
          <a:p>
            <a:pPr lvl="0"/>
            <a:r>
              <a:rPr lang="tr-TR" sz="2400" u="sng" dirty="0" smtClean="0"/>
              <a:t>SGK </a:t>
            </a:r>
            <a:r>
              <a:rPr lang="tr-TR" sz="2400" u="sng" dirty="0"/>
              <a:t>dosyası varsa </a:t>
            </a:r>
            <a:r>
              <a:rPr lang="tr-TR" sz="2400" b="1" u="sng" dirty="0"/>
              <a:t>tescil tarihinden itibaren 10 gün içinde</a:t>
            </a:r>
            <a:r>
              <a:rPr lang="tr-TR" sz="2400" u="sng" dirty="0"/>
              <a:t> yeni şirkete </a:t>
            </a:r>
            <a:r>
              <a:rPr lang="tr-TR" sz="2400" b="1" u="sng" dirty="0"/>
              <a:t>ait İşyeri Bildirgesi verilecek.</a:t>
            </a:r>
            <a:endParaRPr lang="tr-TR" sz="2400" u="sng" dirty="0"/>
          </a:p>
        </p:txBody>
      </p:sp>
    </p:spTree>
    <p:extLst>
      <p:ext uri="{BB962C8B-B14F-4D97-AF65-F5344CB8AC3E}">
        <p14:creationId xmlns:p14="http://schemas.microsoft.com/office/powerpoint/2010/main" val="20269105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Başlık"/>
          <p:cNvSpPr>
            <a:spLocks noGrp="1"/>
          </p:cNvSpPr>
          <p:nvPr>
            <p:ph type="title"/>
          </p:nvPr>
        </p:nvSpPr>
        <p:spPr>
          <a:xfrm>
            <a:off x="685800" y="484632"/>
            <a:ext cx="7772400" cy="1216176"/>
          </a:xfrm>
        </p:spPr>
        <p:txBody>
          <a:bodyPr/>
          <a:lstStyle/>
          <a:p>
            <a:pPr algn="ctr" eaLnBrk="1" hangingPunct="1"/>
            <a:r>
              <a:rPr lang="tr-TR" b="1" dirty="0" smtClean="0"/>
              <a:t>TEŞEKKÜRLER</a:t>
            </a:r>
          </a:p>
        </p:txBody>
      </p:sp>
      <p:sp>
        <p:nvSpPr>
          <p:cNvPr id="3" name="2 İçerik Yer Tutucusu"/>
          <p:cNvSpPr>
            <a:spLocks noGrp="1"/>
          </p:cNvSpPr>
          <p:nvPr>
            <p:ph idx="1"/>
          </p:nvPr>
        </p:nvSpPr>
        <p:spPr/>
        <p:txBody>
          <a:bodyPr>
            <a:normAutofit/>
          </a:bodyPr>
          <a:lstStyle/>
          <a:p>
            <a:pPr marL="274320" indent="-274320" eaLnBrk="1" fontAlgn="auto" hangingPunct="1">
              <a:spcAft>
                <a:spcPts val="0"/>
              </a:spcAft>
              <a:buClr>
                <a:schemeClr val="accent3"/>
              </a:buClr>
              <a:buFont typeface="Wingdings 2"/>
              <a:buChar char=""/>
              <a:defRPr/>
            </a:pPr>
            <a:endParaRPr lang="tr-TR" dirty="0" smtClean="0"/>
          </a:p>
          <a:p>
            <a:pPr marL="274320" indent="-274320" algn="ctr" eaLnBrk="1" fontAlgn="auto" hangingPunct="1">
              <a:spcAft>
                <a:spcPts val="0"/>
              </a:spcAft>
              <a:buClr>
                <a:schemeClr val="accent3"/>
              </a:buClr>
              <a:buFont typeface="Wingdings 2"/>
              <a:buNone/>
              <a:defRPr/>
            </a:pPr>
            <a:r>
              <a:rPr lang="tr-TR" sz="4400" b="1" dirty="0" smtClean="0">
                <a:solidFill>
                  <a:srgbClr val="C00000"/>
                </a:solidFill>
                <a:effectLst>
                  <a:outerShdw blurRad="38100" dist="38100" dir="2700000" algn="tl">
                    <a:srgbClr val="000000">
                      <a:alpha val="43137"/>
                    </a:srgbClr>
                  </a:outerShdw>
                </a:effectLst>
              </a:rPr>
              <a:t>GÜNGÖREN</a:t>
            </a:r>
            <a:endParaRPr lang="tr-TR" sz="4400" b="1" dirty="0">
              <a:solidFill>
                <a:srgbClr val="C00000"/>
              </a:solidFill>
              <a:effectLst>
                <a:outerShdw blurRad="38100" dist="38100" dir="2700000" algn="tl">
                  <a:srgbClr val="000000">
                    <a:alpha val="43137"/>
                  </a:srgbClr>
                </a:outerShdw>
              </a:effectLst>
            </a:endParaRPr>
          </a:p>
        </p:txBody>
      </p:sp>
      <p:pic>
        <p:nvPicPr>
          <p:cNvPr id="21508" name="Picture 4" descr="C:\Documents and Settings\Rıza\Local Settings\Temporary Internet Files\Content.IE5\88UG8MKB\MC900435779[1].wmf"/>
          <p:cNvPicPr>
            <a:picLocks noChangeAspect="1" noChangeArrowheads="1"/>
          </p:cNvPicPr>
          <p:nvPr/>
        </p:nvPicPr>
        <p:blipFill>
          <a:blip r:embed="rId2"/>
          <a:srcRect/>
          <a:stretch>
            <a:fillRect/>
          </a:stretch>
        </p:blipFill>
        <p:spPr bwMode="auto">
          <a:xfrm>
            <a:off x="2843808" y="3429000"/>
            <a:ext cx="3456384" cy="2843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Başlık"/>
          <p:cNvSpPr>
            <a:spLocks noGrp="1"/>
          </p:cNvSpPr>
          <p:nvPr>
            <p:ph type="title"/>
          </p:nvPr>
        </p:nvSpPr>
        <p:spPr>
          <a:xfrm>
            <a:off x="457200" y="704850"/>
            <a:ext cx="8229600" cy="779463"/>
          </a:xfrm>
        </p:spPr>
        <p:txBody>
          <a:bodyPr/>
          <a:lstStyle/>
          <a:p>
            <a:pPr marL="342900" indent="-342900" algn="ctr" eaLnBrk="1" hangingPunct="1"/>
            <a:r>
              <a:rPr lang="tr-TR" sz="2800" b="1" dirty="0" smtClean="0"/>
              <a:t>TÜR DEĞİŞTİRME</a:t>
            </a:r>
          </a:p>
        </p:txBody>
      </p:sp>
      <p:sp>
        <p:nvSpPr>
          <p:cNvPr id="3" name="2 İçerik Yer Tutucusu"/>
          <p:cNvSpPr>
            <a:spLocks noGrp="1"/>
          </p:cNvSpPr>
          <p:nvPr>
            <p:ph idx="1"/>
          </p:nvPr>
        </p:nvSpPr>
        <p:spPr/>
        <p:txBody>
          <a:bodyPr>
            <a:normAutofit fontScale="92500" lnSpcReduction="20000"/>
          </a:bodyPr>
          <a:lstStyle/>
          <a:p>
            <a:pPr marL="342900" indent="-342900" eaLnBrk="1" fontAlgn="auto" hangingPunct="1">
              <a:spcAft>
                <a:spcPts val="0"/>
              </a:spcAft>
              <a:buClr>
                <a:schemeClr val="accent3"/>
              </a:buClr>
              <a:buFont typeface="Wingdings 2" pitchFamily="18" charset="2"/>
              <a:buNone/>
              <a:defRPr/>
            </a:pPr>
            <a:r>
              <a:rPr lang="tr-TR" sz="1800" b="1" dirty="0" smtClean="0"/>
              <a:t>a</a:t>
            </a:r>
            <a:r>
              <a:rPr lang="tr-TR" sz="1800" b="1" dirty="0" smtClean="0"/>
              <a:t>) İlke</a:t>
            </a:r>
          </a:p>
          <a:p>
            <a:pPr marL="342900" indent="-342900" eaLnBrk="1" fontAlgn="auto" hangingPunct="1">
              <a:spcAft>
                <a:spcPts val="0"/>
              </a:spcAft>
              <a:buClr>
                <a:schemeClr val="accent3"/>
              </a:buClr>
              <a:buFont typeface="Wingdings 2" pitchFamily="18" charset="2"/>
              <a:buNone/>
              <a:defRPr/>
            </a:pPr>
            <a:r>
              <a:rPr lang="tr-TR" sz="2400" b="1" dirty="0" smtClean="0"/>
              <a:t>MADDE 180-</a:t>
            </a:r>
            <a:endParaRPr lang="tr-TR" sz="1800" dirty="0" smtClean="0"/>
          </a:p>
          <a:p>
            <a:pPr marL="342900" indent="-342900" eaLnBrk="1" fontAlgn="auto" hangingPunct="1">
              <a:spcAft>
                <a:spcPts val="0"/>
              </a:spcAft>
              <a:buClr>
                <a:schemeClr val="accent3"/>
              </a:buClr>
              <a:buFont typeface="Wingdings 2" pitchFamily="18" charset="2"/>
              <a:buNone/>
              <a:defRPr/>
            </a:pPr>
            <a:endParaRPr lang="tr-TR" sz="1800" dirty="0" smtClean="0"/>
          </a:p>
          <a:p>
            <a:pPr marL="342900" indent="-342900" algn="just" eaLnBrk="1" fontAlgn="auto" hangingPunct="1">
              <a:spcAft>
                <a:spcPts val="0"/>
              </a:spcAft>
              <a:buClr>
                <a:schemeClr val="accent3"/>
              </a:buClr>
              <a:buFont typeface="Wingdings 2" pitchFamily="18" charset="2"/>
              <a:buNone/>
              <a:defRPr/>
            </a:pPr>
            <a:r>
              <a:rPr lang="tr-TR" sz="1800" dirty="0" smtClean="0"/>
              <a:t>      Bir şirket hukuki şeklini değiştirebilir. </a:t>
            </a:r>
            <a:endParaRPr lang="tr-TR" sz="1800" dirty="0"/>
          </a:p>
          <a:p>
            <a:pPr marL="342900" indent="-342900" algn="just" eaLnBrk="1" fontAlgn="auto" hangingPunct="1">
              <a:spcAft>
                <a:spcPts val="0"/>
              </a:spcAft>
              <a:buClr>
                <a:schemeClr val="accent3"/>
              </a:buClr>
              <a:buFont typeface="Wingdings 2" pitchFamily="18" charset="2"/>
              <a:buNone/>
              <a:defRPr/>
            </a:pPr>
            <a:r>
              <a:rPr lang="tr-TR" sz="1800" b="1" dirty="0" smtClean="0">
                <a:solidFill>
                  <a:srgbClr val="FF0000"/>
                </a:solidFill>
              </a:rPr>
              <a:t>	</a:t>
            </a:r>
            <a:r>
              <a:rPr lang="tr-TR" sz="1800" b="1" u="sng" dirty="0" smtClean="0">
                <a:solidFill>
                  <a:srgbClr val="FF0000"/>
                </a:solidFill>
              </a:rPr>
              <a:t>Yeni </a:t>
            </a:r>
            <a:r>
              <a:rPr lang="tr-TR" sz="1800" b="1" u="sng" dirty="0" smtClean="0">
                <a:solidFill>
                  <a:srgbClr val="FF0000"/>
                </a:solidFill>
              </a:rPr>
              <a:t>türe dönüştürülen şirket eskisinin devamıdır.</a:t>
            </a:r>
          </a:p>
          <a:p>
            <a:pPr marL="342900" indent="-342900" algn="just" eaLnBrk="1" fontAlgn="auto" hangingPunct="1">
              <a:spcAft>
                <a:spcPts val="0"/>
              </a:spcAft>
              <a:buClr>
                <a:schemeClr val="accent3"/>
              </a:buClr>
              <a:buFont typeface="Wingdings 2" pitchFamily="18" charset="2"/>
              <a:buNone/>
              <a:defRPr/>
            </a:pPr>
            <a:r>
              <a:rPr lang="tr-TR" sz="1800" b="1" dirty="0" smtClean="0">
                <a:solidFill>
                  <a:srgbClr val="FF0000"/>
                </a:solidFill>
              </a:rPr>
              <a:t>      </a:t>
            </a:r>
            <a:r>
              <a:rPr lang="tr-TR" sz="1800" b="1" u="sng" dirty="0" smtClean="0">
                <a:solidFill>
                  <a:srgbClr val="0070C0"/>
                </a:solidFill>
              </a:rPr>
              <a:t>Tür değiştirme ile tür değiştiren şirketin hukuki ve ekonomik ilişkileri değişmez. </a:t>
            </a:r>
            <a:endParaRPr lang="tr-TR" sz="1800" b="1" u="sng" dirty="0" smtClean="0">
              <a:solidFill>
                <a:srgbClr val="0070C0"/>
              </a:solidFill>
            </a:endParaRPr>
          </a:p>
          <a:p>
            <a:pPr marL="342900" indent="-342900" algn="just">
              <a:buClr>
                <a:schemeClr val="accent3"/>
              </a:buClr>
              <a:buNone/>
              <a:defRPr/>
            </a:pPr>
            <a:endParaRPr lang="tr-TR" dirty="0" smtClean="0"/>
          </a:p>
          <a:p>
            <a:pPr marL="342900" indent="-342900" algn="just">
              <a:buClr>
                <a:schemeClr val="accent3"/>
              </a:buClr>
              <a:buNone/>
              <a:defRPr/>
            </a:pPr>
            <a:r>
              <a:rPr lang="tr-TR" dirty="0"/>
              <a:t> </a:t>
            </a:r>
            <a:r>
              <a:rPr lang="tr-TR" dirty="0" smtClean="0"/>
              <a:t>    Tür </a:t>
            </a:r>
            <a:r>
              <a:rPr lang="tr-TR" dirty="0"/>
              <a:t>değişikliğinde sadece şirketin iç ve dış ilişkide </a:t>
            </a:r>
            <a:r>
              <a:rPr lang="tr-TR" dirty="0" err="1"/>
              <a:t>ortaksal</a:t>
            </a:r>
            <a:r>
              <a:rPr lang="tr-TR" dirty="0"/>
              <a:t> hakların niteliğini belirleyen ve tanınmasını sağlayan “ </a:t>
            </a:r>
            <a:r>
              <a:rPr lang="tr-TR" b="1" i="1" dirty="0">
                <a:solidFill>
                  <a:srgbClr val="FF0000"/>
                </a:solidFill>
              </a:rPr>
              <a:t>hukuki kabuğu, kimliği</a:t>
            </a:r>
            <a:r>
              <a:rPr lang="tr-TR" dirty="0"/>
              <a:t>” değişmekte, buna karşılık </a:t>
            </a:r>
            <a:r>
              <a:rPr lang="tr-TR" dirty="0" smtClean="0"/>
              <a:t>hukuk </a:t>
            </a:r>
            <a:r>
              <a:rPr lang="tr-TR" dirty="0"/>
              <a:t>süjesi, ekonomik ve </a:t>
            </a:r>
            <a:r>
              <a:rPr lang="tr-TR" dirty="0" err="1"/>
              <a:t>ortaksal</a:t>
            </a:r>
            <a:r>
              <a:rPr lang="tr-TR" dirty="0"/>
              <a:t> ilişkileri eskiden olduğu gibi devam etmektedir.</a:t>
            </a:r>
            <a:endParaRPr lang="tr-TR" sz="1800" b="1" u="sng" dirty="0" smtClean="0">
              <a:solidFill>
                <a:srgbClr val="00B0F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chor="ctr"/>
          <a:lstStyle/>
          <a:p>
            <a:pPr algn="ctr"/>
            <a:r>
              <a:rPr lang="tr-TR" sz="3600" dirty="0" smtClean="0"/>
              <a:t>Geçerli Tür Değiştirmeler (Md. 181)</a:t>
            </a:r>
            <a:endParaRPr lang="tr-TR" sz="3600" dirty="0"/>
          </a:p>
        </p:txBody>
      </p:sp>
      <p:graphicFrame>
        <p:nvGraphicFramePr>
          <p:cNvPr id="6" name="5 İçerik Yer Tutucusu"/>
          <p:cNvGraphicFramePr>
            <a:graphicFrameLocks noGrp="1"/>
          </p:cNvGraphicFramePr>
          <p:nvPr>
            <p:ph idx="1"/>
            <p:extLst>
              <p:ext uri="{D42A27DB-BD31-4B8C-83A1-F6EECF244321}">
                <p14:modId xmlns:p14="http://schemas.microsoft.com/office/powerpoint/2010/main" val="2436096555"/>
              </p:ext>
            </p:extLst>
          </p:nvPr>
        </p:nvGraphicFramePr>
        <p:xfrm>
          <a:off x="685800" y="2120900"/>
          <a:ext cx="7772400" cy="4188420"/>
        </p:xfrm>
        <a:graphic>
          <a:graphicData uri="http://schemas.openxmlformats.org/drawingml/2006/table">
            <a:tbl>
              <a:tblPr firstRow="1" bandRow="1">
                <a:tableStyleId>{5C22544A-7EE6-4342-B048-85BDC9FD1C3A}</a:tableStyleId>
              </a:tblPr>
              <a:tblGrid>
                <a:gridCol w="3454152">
                  <a:extLst>
                    <a:ext uri="{9D8B030D-6E8A-4147-A177-3AD203B41FA5}">
                      <a16:colId xmlns:a16="http://schemas.microsoft.com/office/drawing/2014/main" val="20000"/>
                    </a:ext>
                  </a:extLst>
                </a:gridCol>
                <a:gridCol w="4318248">
                  <a:extLst>
                    <a:ext uri="{9D8B030D-6E8A-4147-A177-3AD203B41FA5}">
                      <a16:colId xmlns:a16="http://schemas.microsoft.com/office/drawing/2014/main" val="20001"/>
                    </a:ext>
                  </a:extLst>
                </a:gridCol>
              </a:tblGrid>
              <a:tr h="1047105">
                <a:tc>
                  <a:txBody>
                    <a:bodyPr/>
                    <a:lstStyle/>
                    <a:p>
                      <a:r>
                        <a:rPr lang="tr-TR" dirty="0" smtClean="0"/>
                        <a:t>Sermaye</a:t>
                      </a:r>
                      <a:r>
                        <a:rPr lang="tr-TR" baseline="0" dirty="0" smtClean="0"/>
                        <a:t> Şirketi</a:t>
                      </a:r>
                      <a:endParaRPr lang="tr-TR" dirty="0"/>
                    </a:p>
                  </a:txBody>
                  <a:tcPr marL="86360" marR="86360" anchor="ctr"/>
                </a:tc>
                <a:tc>
                  <a:txBody>
                    <a:bodyPr/>
                    <a:lstStyle/>
                    <a:p>
                      <a:r>
                        <a:rPr lang="tr-TR" dirty="0" smtClean="0"/>
                        <a:t>Başka türde bir Sermaye Şirketine</a:t>
                      </a:r>
                      <a:r>
                        <a:rPr lang="tr-TR" dirty="0" smtClean="0"/>
                        <a:t>,</a:t>
                      </a:r>
                    </a:p>
                    <a:p>
                      <a:r>
                        <a:rPr lang="tr-TR" dirty="0" smtClean="0"/>
                        <a:t>Şahıs</a:t>
                      </a:r>
                      <a:r>
                        <a:rPr lang="tr-TR" baseline="0" dirty="0" smtClean="0"/>
                        <a:t> İşletmesine,</a:t>
                      </a:r>
                      <a:endParaRPr lang="tr-TR" dirty="0" smtClean="0"/>
                    </a:p>
                    <a:p>
                      <a:r>
                        <a:rPr lang="tr-TR" dirty="0" smtClean="0"/>
                        <a:t>Kooperatife,</a:t>
                      </a:r>
                      <a:endParaRPr lang="tr-TR" dirty="0"/>
                    </a:p>
                  </a:txBody>
                  <a:tcPr marL="86360" marR="86360" anchor="ctr"/>
                </a:tc>
                <a:extLst>
                  <a:ext uri="{0D108BD9-81ED-4DB2-BD59-A6C34878D82A}">
                    <a16:rowId xmlns:a16="http://schemas.microsoft.com/office/drawing/2014/main" val="10000"/>
                  </a:ext>
                </a:extLst>
              </a:tr>
              <a:tr h="1047105">
                <a:tc>
                  <a:txBody>
                    <a:bodyPr/>
                    <a:lstStyle/>
                    <a:p>
                      <a:r>
                        <a:rPr lang="tr-TR" dirty="0" err="1" smtClean="0"/>
                        <a:t>Kollektif</a:t>
                      </a:r>
                      <a:r>
                        <a:rPr lang="tr-TR" dirty="0" smtClean="0"/>
                        <a:t> Şirket</a:t>
                      </a:r>
                      <a:endParaRPr lang="tr-TR" dirty="0"/>
                    </a:p>
                  </a:txBody>
                  <a:tcPr marL="86360" marR="86360" anchor="ctr"/>
                </a:tc>
                <a:tc>
                  <a:txBody>
                    <a:bodyPr/>
                    <a:lstStyle/>
                    <a:p>
                      <a:r>
                        <a:rPr lang="tr-TR" dirty="0" smtClean="0"/>
                        <a:t>Sermaye Şirketine,</a:t>
                      </a:r>
                    </a:p>
                    <a:p>
                      <a:r>
                        <a:rPr lang="tr-TR" dirty="0" smtClean="0"/>
                        <a:t>Kooperatife,</a:t>
                      </a:r>
                    </a:p>
                    <a:p>
                      <a:r>
                        <a:rPr lang="tr-TR" dirty="0" smtClean="0"/>
                        <a:t>Komandit Şirkete,</a:t>
                      </a:r>
                      <a:endParaRPr lang="tr-TR" dirty="0"/>
                    </a:p>
                  </a:txBody>
                  <a:tcPr marL="86360" marR="86360" anchor="ctr"/>
                </a:tc>
                <a:extLst>
                  <a:ext uri="{0D108BD9-81ED-4DB2-BD59-A6C34878D82A}">
                    <a16:rowId xmlns:a16="http://schemas.microsoft.com/office/drawing/2014/main" val="10001"/>
                  </a:ext>
                </a:extLst>
              </a:tr>
              <a:tr h="1047105">
                <a:tc>
                  <a:txBody>
                    <a:bodyPr/>
                    <a:lstStyle/>
                    <a:p>
                      <a:r>
                        <a:rPr lang="tr-TR" dirty="0" smtClean="0"/>
                        <a:t>Komandit</a:t>
                      </a:r>
                      <a:r>
                        <a:rPr lang="tr-TR" baseline="0" dirty="0" smtClean="0"/>
                        <a:t> Şirket</a:t>
                      </a:r>
                      <a:endParaRPr lang="tr-TR" dirty="0"/>
                    </a:p>
                  </a:txBody>
                  <a:tcPr marL="86360" marR="86360" anchor="ctr"/>
                </a:tc>
                <a:tc>
                  <a:txBody>
                    <a:bodyPr/>
                    <a:lstStyle/>
                    <a:p>
                      <a:r>
                        <a:rPr lang="tr-TR" dirty="0" smtClean="0"/>
                        <a:t>Sermaye Şirketine,</a:t>
                      </a:r>
                    </a:p>
                    <a:p>
                      <a:r>
                        <a:rPr lang="tr-TR" dirty="0" smtClean="0"/>
                        <a:t>Kooperatife,</a:t>
                      </a:r>
                    </a:p>
                    <a:p>
                      <a:r>
                        <a:rPr lang="tr-TR" dirty="0" err="1" smtClean="0"/>
                        <a:t>Kollektif</a:t>
                      </a:r>
                      <a:r>
                        <a:rPr lang="tr-TR" dirty="0" smtClean="0"/>
                        <a:t> Şirkete,</a:t>
                      </a:r>
                    </a:p>
                  </a:txBody>
                  <a:tcPr marL="86360" marR="86360" anchor="ctr"/>
                </a:tc>
                <a:extLst>
                  <a:ext uri="{0D108BD9-81ED-4DB2-BD59-A6C34878D82A}">
                    <a16:rowId xmlns:a16="http://schemas.microsoft.com/office/drawing/2014/main" val="10002"/>
                  </a:ext>
                </a:extLst>
              </a:tr>
              <a:tr h="1047105">
                <a:tc>
                  <a:txBody>
                    <a:bodyPr/>
                    <a:lstStyle/>
                    <a:p>
                      <a:r>
                        <a:rPr lang="tr-TR" dirty="0" smtClean="0"/>
                        <a:t>Kooperatif</a:t>
                      </a:r>
                      <a:endParaRPr lang="tr-TR" dirty="0"/>
                    </a:p>
                  </a:txBody>
                  <a:tcPr marL="86360" marR="86360" anchor="ctr"/>
                </a:tc>
                <a:tc>
                  <a:txBody>
                    <a:bodyPr/>
                    <a:lstStyle/>
                    <a:p>
                      <a:r>
                        <a:rPr lang="tr-TR" dirty="0" smtClean="0"/>
                        <a:t>Sermaye</a:t>
                      </a:r>
                      <a:r>
                        <a:rPr lang="tr-TR" baseline="0" dirty="0" smtClean="0"/>
                        <a:t> Şirketine dönüşebilir.</a:t>
                      </a:r>
                      <a:endParaRPr lang="tr-TR" dirty="0"/>
                    </a:p>
                  </a:txBody>
                  <a:tcPr marL="86360" marR="86360" anchor="ct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Başlık"/>
          <p:cNvSpPr>
            <a:spLocks noGrp="1"/>
          </p:cNvSpPr>
          <p:nvPr>
            <p:ph type="title"/>
          </p:nvPr>
        </p:nvSpPr>
        <p:spPr>
          <a:xfrm>
            <a:off x="457200" y="704850"/>
            <a:ext cx="8229600" cy="779463"/>
          </a:xfrm>
        </p:spPr>
        <p:txBody>
          <a:bodyPr>
            <a:normAutofit fontScale="90000"/>
          </a:bodyPr>
          <a:lstStyle/>
          <a:p>
            <a:pPr marL="342900" indent="-342900" algn="ctr" eaLnBrk="1" hangingPunct="1"/>
            <a:r>
              <a:rPr lang="tr-TR" sz="2800" b="1" dirty="0" smtClean="0"/>
              <a:t>Şirket payının ve haklarının korunması  (Md. 183)</a:t>
            </a:r>
          </a:p>
        </p:txBody>
      </p:sp>
      <p:sp>
        <p:nvSpPr>
          <p:cNvPr id="3" name="2 İçerik Yer Tutucusu"/>
          <p:cNvSpPr>
            <a:spLocks noGrp="1"/>
          </p:cNvSpPr>
          <p:nvPr>
            <p:ph idx="1"/>
          </p:nvPr>
        </p:nvSpPr>
        <p:spPr/>
        <p:txBody>
          <a:bodyPr>
            <a:normAutofit/>
          </a:bodyPr>
          <a:lstStyle/>
          <a:p>
            <a:pPr marL="342900" indent="-342900" eaLnBrk="1" fontAlgn="auto" hangingPunct="1">
              <a:spcAft>
                <a:spcPts val="0"/>
              </a:spcAft>
              <a:buClr>
                <a:schemeClr val="accent3"/>
              </a:buClr>
              <a:buFont typeface="Wingdings 2" pitchFamily="18" charset="2"/>
              <a:buNone/>
              <a:defRPr/>
            </a:pPr>
            <a:endParaRPr lang="tr-TR" sz="1800" dirty="0" smtClean="0"/>
          </a:p>
          <a:p>
            <a:pPr marL="457200" indent="-457200" eaLnBrk="1" fontAlgn="auto" hangingPunct="1">
              <a:spcAft>
                <a:spcPts val="0"/>
              </a:spcAft>
              <a:buClr>
                <a:schemeClr val="accent3"/>
              </a:buClr>
              <a:buFont typeface="Wingdings 2" pitchFamily="18" charset="2"/>
              <a:buAutoNum type="arabicParenBoth"/>
              <a:defRPr/>
            </a:pPr>
            <a:r>
              <a:rPr lang="tr-TR" sz="2000" b="1" u="sng" dirty="0" smtClean="0"/>
              <a:t>Tür değiştirmede ortakların şirket payları ve hakları korunur. </a:t>
            </a:r>
            <a:r>
              <a:rPr lang="tr-TR" sz="2000" dirty="0" smtClean="0"/>
              <a:t>Oydan yoksun paylar için sahiplerine eşit değerde paylar veya oy hakkını haiz paylar verilir. </a:t>
            </a:r>
          </a:p>
          <a:p>
            <a:pPr marL="457200" indent="-457200" eaLnBrk="1" fontAlgn="auto" hangingPunct="1">
              <a:spcAft>
                <a:spcPts val="0"/>
              </a:spcAft>
              <a:buClr>
                <a:schemeClr val="accent3"/>
              </a:buClr>
              <a:buFont typeface="Wingdings 2" pitchFamily="18" charset="2"/>
              <a:buAutoNum type="arabicParenBoth"/>
              <a:defRPr/>
            </a:pPr>
            <a:endParaRPr lang="tr-TR" sz="2000" dirty="0" smtClean="0"/>
          </a:p>
          <a:p>
            <a:pPr marL="342900" indent="-342900" eaLnBrk="1" fontAlgn="auto" hangingPunct="1">
              <a:spcAft>
                <a:spcPts val="0"/>
              </a:spcAft>
              <a:buClr>
                <a:schemeClr val="accent3"/>
              </a:buClr>
              <a:buFont typeface="Wingdings 2" pitchFamily="18" charset="2"/>
              <a:buNone/>
              <a:defRPr/>
            </a:pPr>
            <a:r>
              <a:rPr lang="tr-TR" sz="2000" dirty="0" smtClean="0"/>
              <a:t>(2) İmtiyazlı payların karşılığında aynı değerde paylar verilir veya uygun bir tazminat ödenir.</a:t>
            </a:r>
          </a:p>
          <a:p>
            <a:pPr marL="342900" indent="-342900" eaLnBrk="1" fontAlgn="auto" hangingPunct="1">
              <a:spcAft>
                <a:spcPts val="0"/>
              </a:spcAft>
              <a:buClr>
                <a:schemeClr val="accent3"/>
              </a:buClr>
              <a:buFont typeface="Wingdings 2" pitchFamily="18" charset="2"/>
              <a:buNone/>
              <a:defRPr/>
            </a:pPr>
            <a:endParaRPr lang="tr-TR" sz="2000" dirty="0" smtClean="0"/>
          </a:p>
          <a:p>
            <a:pPr marL="342900" indent="-342900" eaLnBrk="1" fontAlgn="auto" hangingPunct="1">
              <a:spcAft>
                <a:spcPts val="0"/>
              </a:spcAft>
              <a:buClr>
                <a:schemeClr val="accent3"/>
              </a:buClr>
              <a:buFont typeface="Wingdings 2" pitchFamily="18" charset="2"/>
              <a:buNone/>
              <a:defRPr/>
            </a:pPr>
            <a:r>
              <a:rPr lang="tr-TR" sz="2000" dirty="0" smtClean="0"/>
              <a:t>(3) İntifa senetleri karşılığında aynı değerde haklar verilir veya tür değiştirme planının düzenlendiği tarihte gerçek değer ödenir.</a:t>
            </a:r>
            <a:endParaRPr lang="tr-TR" sz="2000" b="1" u="sng" dirty="0" smtClean="0">
              <a:solidFill>
                <a:srgbClr val="00B0F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Başlık"/>
          <p:cNvSpPr>
            <a:spLocks noGrp="1"/>
          </p:cNvSpPr>
          <p:nvPr>
            <p:ph type="title"/>
          </p:nvPr>
        </p:nvSpPr>
        <p:spPr>
          <a:xfrm>
            <a:off x="457200" y="704850"/>
            <a:ext cx="8229600" cy="779463"/>
          </a:xfrm>
        </p:spPr>
        <p:txBody>
          <a:bodyPr>
            <a:normAutofit fontScale="90000"/>
          </a:bodyPr>
          <a:lstStyle/>
          <a:p>
            <a:pPr marL="342900" indent="-342900" algn="ctr" eaLnBrk="1" hangingPunct="1"/>
            <a:r>
              <a:rPr lang="tr-TR" sz="2800" b="1" dirty="0" smtClean="0"/>
              <a:t>Tür Değiştirmede Kuruluş ve Ara Bilanço  (Md. 184)</a:t>
            </a:r>
          </a:p>
        </p:txBody>
      </p:sp>
      <p:sp>
        <p:nvSpPr>
          <p:cNvPr id="3" name="2 İçerik Yer Tutucusu"/>
          <p:cNvSpPr>
            <a:spLocks noGrp="1"/>
          </p:cNvSpPr>
          <p:nvPr>
            <p:ph idx="1"/>
          </p:nvPr>
        </p:nvSpPr>
        <p:spPr/>
        <p:txBody>
          <a:bodyPr>
            <a:normAutofit fontScale="92500" lnSpcReduction="10000"/>
          </a:bodyPr>
          <a:lstStyle/>
          <a:p>
            <a:pPr marL="342900" indent="-342900" eaLnBrk="1" fontAlgn="auto" hangingPunct="1">
              <a:spcAft>
                <a:spcPts val="0"/>
              </a:spcAft>
              <a:buClr>
                <a:schemeClr val="accent3"/>
              </a:buClr>
              <a:buFont typeface="Wingdings 2" pitchFamily="18" charset="2"/>
              <a:buNone/>
              <a:defRPr/>
            </a:pPr>
            <a:endParaRPr lang="tr-TR" sz="1800" dirty="0" smtClean="0"/>
          </a:p>
          <a:p>
            <a:pPr marL="342900" indent="-342900" eaLnBrk="1" fontAlgn="auto" hangingPunct="1">
              <a:spcAft>
                <a:spcPts val="0"/>
              </a:spcAft>
              <a:buClr>
                <a:schemeClr val="accent3"/>
              </a:buClr>
              <a:buFont typeface="Wingdings 2" pitchFamily="18" charset="2"/>
              <a:buNone/>
              <a:defRPr/>
            </a:pPr>
            <a:r>
              <a:rPr lang="tr-TR" sz="1800" dirty="0" smtClean="0"/>
              <a:t>(1) </a:t>
            </a:r>
            <a:r>
              <a:rPr lang="tr-TR" sz="1800" dirty="0" smtClean="0">
                <a:solidFill>
                  <a:srgbClr val="FF0000"/>
                </a:solidFill>
              </a:rPr>
              <a:t>Tür değiştirmede, yeni türün kuruluşuna ilişkin hükümler uygulanır; </a:t>
            </a:r>
            <a:r>
              <a:rPr lang="tr-TR" sz="1800" dirty="0" smtClean="0"/>
              <a:t>ancak, sermaye şirketlerinde ortakların asgari sayısına ve ayni sermaye konulmasına ilişkin hükümler uygulanmaz. </a:t>
            </a:r>
          </a:p>
          <a:p>
            <a:pPr marL="342900" indent="-342900" eaLnBrk="1" fontAlgn="auto" hangingPunct="1">
              <a:spcAft>
                <a:spcPts val="0"/>
              </a:spcAft>
              <a:buClr>
                <a:schemeClr val="accent3"/>
              </a:buClr>
              <a:buFont typeface="Wingdings 2" pitchFamily="18" charset="2"/>
              <a:buNone/>
              <a:defRPr/>
            </a:pPr>
            <a:r>
              <a:rPr lang="tr-TR" sz="1800" dirty="0" smtClean="0"/>
              <a:t>(2) Bilanço günüyle tür değiştirme raporunun düzenlendiği tarih arasında </a:t>
            </a:r>
            <a:r>
              <a:rPr lang="tr-TR" sz="1800" u="sng" dirty="0" smtClean="0">
                <a:solidFill>
                  <a:srgbClr val="FF0000"/>
                </a:solidFill>
              </a:rPr>
              <a:t>altı aydan fazla zaman geçmişse </a:t>
            </a:r>
            <a:r>
              <a:rPr lang="tr-TR" sz="1800" dirty="0" smtClean="0"/>
              <a:t>veya son bilançonun çıkarıldığı tarihten itibaren şirketin malvarlığında önemli değişiklikler meydana gelmişse ara bilanço çıkarılır.</a:t>
            </a:r>
          </a:p>
          <a:p>
            <a:pPr marL="342900" indent="-342900" eaLnBrk="1" fontAlgn="auto" hangingPunct="1">
              <a:spcAft>
                <a:spcPts val="0"/>
              </a:spcAft>
              <a:buClr>
                <a:schemeClr val="accent3"/>
              </a:buClr>
              <a:buFont typeface="Wingdings 2" pitchFamily="18" charset="2"/>
              <a:buNone/>
              <a:defRPr/>
            </a:pPr>
            <a:r>
              <a:rPr lang="tr-TR" sz="1800" dirty="0" smtClean="0"/>
              <a:t>(3) Aşağıdaki hükümler saklı olmak kaydı ile ara bilançoya yıllık bilançoya ilişkin hüküm ve ilkeler uygulanır. </a:t>
            </a:r>
            <a:r>
              <a:rPr lang="tr-TR" sz="1800" b="1" u="sng" dirty="0" smtClean="0"/>
              <a:t>Ara bilanço için</a:t>
            </a:r>
            <a:r>
              <a:rPr lang="tr-TR" sz="1800" dirty="0" smtClean="0"/>
              <a:t>;</a:t>
            </a:r>
          </a:p>
          <a:p>
            <a:pPr marL="342900" indent="-342900" eaLnBrk="1" fontAlgn="auto" hangingPunct="1">
              <a:spcAft>
                <a:spcPts val="0"/>
              </a:spcAft>
              <a:buClr>
                <a:schemeClr val="accent3"/>
              </a:buClr>
              <a:buFont typeface="Wingdings 2" pitchFamily="18" charset="2"/>
              <a:buNone/>
              <a:defRPr/>
            </a:pPr>
            <a:r>
              <a:rPr lang="tr-TR" sz="1800" dirty="0" smtClean="0"/>
              <a:t>a) </a:t>
            </a:r>
            <a:r>
              <a:rPr lang="tr-TR" sz="1800" b="1" dirty="0" smtClean="0"/>
              <a:t>Fizikî envanter çıkarılması gerekli değildir; </a:t>
            </a:r>
          </a:p>
          <a:p>
            <a:pPr marL="342900" indent="-342900" eaLnBrk="1" fontAlgn="auto" hangingPunct="1">
              <a:spcAft>
                <a:spcPts val="0"/>
              </a:spcAft>
              <a:buClr>
                <a:schemeClr val="accent3"/>
              </a:buClr>
              <a:buFont typeface="Wingdings 2" pitchFamily="18" charset="2"/>
              <a:buNone/>
              <a:defRPr/>
            </a:pPr>
            <a:r>
              <a:rPr lang="tr-TR" sz="1800" dirty="0" smtClean="0"/>
              <a:t>b) Son bilançoda kabul edilen değerlemeler, sadece ticari defterdeki hareketler ölçüsünde değiştirilir; amortismanlar, değer düzeltmeleri ve karşılıklar ile ticari defterlerden anlaşılmayan işletme için önemli değer değişiklikleri de dikkate alınır.</a:t>
            </a:r>
            <a:endParaRPr lang="tr-TR" sz="1800" b="1" u="sng" dirty="0" smtClean="0">
              <a:solidFill>
                <a:srgbClr val="00B0F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Başlık"/>
          <p:cNvSpPr>
            <a:spLocks noGrp="1"/>
          </p:cNvSpPr>
          <p:nvPr>
            <p:ph type="title"/>
          </p:nvPr>
        </p:nvSpPr>
        <p:spPr>
          <a:xfrm>
            <a:off x="457200" y="704850"/>
            <a:ext cx="8229600" cy="779463"/>
          </a:xfrm>
        </p:spPr>
        <p:txBody>
          <a:bodyPr/>
          <a:lstStyle/>
          <a:p>
            <a:pPr marL="342900" indent="-342900" algn="ctr" eaLnBrk="1" hangingPunct="1"/>
            <a:r>
              <a:rPr lang="tr-TR" sz="2800" b="1" dirty="0" smtClean="0"/>
              <a:t>Tür değiştirme planı  (Md. 185)</a:t>
            </a:r>
          </a:p>
        </p:txBody>
      </p:sp>
      <p:sp>
        <p:nvSpPr>
          <p:cNvPr id="3" name="2 İçerik Yer Tutucusu"/>
          <p:cNvSpPr>
            <a:spLocks noGrp="1"/>
          </p:cNvSpPr>
          <p:nvPr>
            <p:ph idx="1"/>
          </p:nvPr>
        </p:nvSpPr>
        <p:spPr/>
        <p:txBody>
          <a:bodyPr>
            <a:normAutofit fontScale="92500" lnSpcReduction="10000"/>
          </a:bodyPr>
          <a:lstStyle/>
          <a:p>
            <a:pPr marL="457200" indent="-457200" eaLnBrk="1" fontAlgn="auto" hangingPunct="1">
              <a:spcAft>
                <a:spcPts val="0"/>
              </a:spcAft>
              <a:buClr>
                <a:schemeClr val="accent3"/>
              </a:buClr>
              <a:buNone/>
              <a:defRPr/>
            </a:pPr>
            <a:endParaRPr lang="tr-TR" sz="1800" dirty="0" smtClean="0">
              <a:solidFill>
                <a:srgbClr val="FF0000"/>
              </a:solidFill>
            </a:endParaRPr>
          </a:p>
          <a:p>
            <a:pPr marL="457200" indent="-457200" eaLnBrk="1" fontAlgn="auto" hangingPunct="1">
              <a:spcAft>
                <a:spcPts val="0"/>
              </a:spcAft>
              <a:buClr>
                <a:schemeClr val="accent3"/>
              </a:buClr>
              <a:buNone/>
              <a:defRPr/>
            </a:pPr>
            <a:r>
              <a:rPr lang="tr-TR" sz="1900" dirty="0" smtClean="0">
                <a:solidFill>
                  <a:srgbClr val="FF0000"/>
                </a:solidFill>
              </a:rPr>
              <a:t>Yönetim organı bir tür değiştirme planı düzenler. </a:t>
            </a:r>
            <a:r>
              <a:rPr lang="tr-TR" sz="1900" dirty="0" smtClean="0"/>
              <a:t>Plan yazılı şekle ve 189. madde uyarınca </a:t>
            </a:r>
            <a:r>
              <a:rPr lang="tr-TR" sz="1900" b="1" u="sng" dirty="0" smtClean="0"/>
              <a:t>genel kurulun onayına tabidir.</a:t>
            </a:r>
            <a:r>
              <a:rPr lang="tr-TR" sz="1900" dirty="0" smtClean="0"/>
              <a:t> Tür değiştirme planı;</a:t>
            </a:r>
          </a:p>
          <a:p>
            <a:pPr marL="457200" indent="-457200" eaLnBrk="1" fontAlgn="auto" hangingPunct="1">
              <a:spcAft>
                <a:spcPts val="0"/>
              </a:spcAft>
              <a:buClr>
                <a:schemeClr val="accent3"/>
              </a:buClr>
              <a:buFont typeface="Wingdings 2" pitchFamily="18" charset="2"/>
              <a:buAutoNum type="arabicParenBoth"/>
              <a:defRPr/>
            </a:pPr>
            <a:endParaRPr lang="tr-TR" sz="1900" dirty="0" smtClean="0"/>
          </a:p>
          <a:p>
            <a:pPr marL="457200" indent="-457200" eaLnBrk="1" fontAlgn="auto" hangingPunct="1">
              <a:spcAft>
                <a:spcPts val="0"/>
              </a:spcAft>
              <a:buClr>
                <a:schemeClr val="accent3"/>
              </a:buClr>
              <a:buNone/>
              <a:defRPr/>
            </a:pPr>
            <a:r>
              <a:rPr lang="tr-TR" sz="1900" dirty="0" smtClean="0"/>
              <a:t>a)  Şirketin tür değiştirmeden önceki ve sonraki ticaret unvanını, merkezini ve yeni türe ilişkin ibareyi,</a:t>
            </a:r>
          </a:p>
          <a:p>
            <a:pPr marL="342900" indent="-342900" eaLnBrk="1" fontAlgn="auto" hangingPunct="1">
              <a:spcAft>
                <a:spcPts val="0"/>
              </a:spcAft>
              <a:buClr>
                <a:schemeClr val="accent3"/>
              </a:buClr>
              <a:buFont typeface="Wingdings 2" pitchFamily="18" charset="2"/>
              <a:buNone/>
              <a:defRPr/>
            </a:pPr>
            <a:endParaRPr lang="tr-TR" sz="1900" dirty="0" smtClean="0"/>
          </a:p>
          <a:p>
            <a:pPr marL="342900" indent="-342900" eaLnBrk="1" fontAlgn="auto" hangingPunct="1">
              <a:spcAft>
                <a:spcPts val="0"/>
              </a:spcAft>
              <a:buClr>
                <a:schemeClr val="accent3"/>
              </a:buClr>
              <a:buFont typeface="Wingdings 2" pitchFamily="18" charset="2"/>
              <a:buNone/>
              <a:defRPr/>
            </a:pPr>
            <a:r>
              <a:rPr lang="tr-TR" sz="1900" dirty="0" smtClean="0"/>
              <a:t>b) Yeni türün şirket sözleşmesini,</a:t>
            </a:r>
          </a:p>
          <a:p>
            <a:pPr marL="342900" indent="-342900" eaLnBrk="1" fontAlgn="auto" hangingPunct="1">
              <a:spcAft>
                <a:spcPts val="0"/>
              </a:spcAft>
              <a:buClr>
                <a:schemeClr val="accent3"/>
              </a:buClr>
              <a:buFont typeface="Wingdings 2" pitchFamily="18" charset="2"/>
              <a:buNone/>
              <a:defRPr/>
            </a:pPr>
            <a:endParaRPr lang="tr-TR" sz="1900" dirty="0" smtClean="0"/>
          </a:p>
          <a:p>
            <a:pPr marL="342900" indent="-342900" eaLnBrk="1" fontAlgn="auto" hangingPunct="1">
              <a:spcAft>
                <a:spcPts val="0"/>
              </a:spcAft>
              <a:buClr>
                <a:schemeClr val="accent3"/>
              </a:buClr>
              <a:buFont typeface="Wingdings 2" pitchFamily="18" charset="2"/>
              <a:buNone/>
              <a:defRPr/>
            </a:pPr>
            <a:r>
              <a:rPr lang="tr-TR" sz="1900" dirty="0" smtClean="0"/>
              <a:t>c) Ortakların tür değiştirmeden sonra sahip olacakları payların sayısını, cinsini ve tutarını veya tür değiştirmeden sonra ortakların paylarına ilişkin açıklamaları,içerir.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Başlık"/>
          <p:cNvSpPr>
            <a:spLocks noGrp="1"/>
          </p:cNvSpPr>
          <p:nvPr>
            <p:ph type="title"/>
          </p:nvPr>
        </p:nvSpPr>
        <p:spPr>
          <a:xfrm>
            <a:off x="457200" y="704850"/>
            <a:ext cx="8229600" cy="779463"/>
          </a:xfrm>
        </p:spPr>
        <p:txBody>
          <a:bodyPr/>
          <a:lstStyle/>
          <a:p>
            <a:pPr marL="342900" indent="-342900" algn="ctr" eaLnBrk="1" hangingPunct="1"/>
            <a:r>
              <a:rPr lang="tr-TR" sz="2800" b="1" dirty="0" smtClean="0"/>
              <a:t>Tür değiştirme raporu  (Md. 186)</a:t>
            </a:r>
          </a:p>
        </p:txBody>
      </p:sp>
      <p:sp>
        <p:nvSpPr>
          <p:cNvPr id="3" name="2 İçerik Yer Tutucusu"/>
          <p:cNvSpPr>
            <a:spLocks noGrp="1"/>
          </p:cNvSpPr>
          <p:nvPr>
            <p:ph idx="1"/>
          </p:nvPr>
        </p:nvSpPr>
        <p:spPr>
          <a:xfrm>
            <a:off x="457200" y="1700213"/>
            <a:ext cx="8229600" cy="4624387"/>
          </a:xfrm>
        </p:spPr>
        <p:txBody>
          <a:bodyPr>
            <a:normAutofit fontScale="85000" lnSpcReduction="10000"/>
          </a:bodyPr>
          <a:lstStyle/>
          <a:p>
            <a:pPr marL="342900" indent="-342900" eaLnBrk="1" fontAlgn="auto" hangingPunct="1">
              <a:spcAft>
                <a:spcPts val="0"/>
              </a:spcAft>
              <a:buClr>
                <a:schemeClr val="accent3"/>
              </a:buClr>
              <a:buFont typeface="Wingdings 2" pitchFamily="18" charset="2"/>
              <a:buNone/>
              <a:defRPr/>
            </a:pPr>
            <a:endParaRPr lang="tr-TR" sz="2800" b="1" dirty="0" smtClean="0"/>
          </a:p>
          <a:p>
            <a:pPr marL="342900" indent="-342900" eaLnBrk="1" fontAlgn="auto" hangingPunct="1">
              <a:spcAft>
                <a:spcPts val="0"/>
              </a:spcAft>
              <a:buClr>
                <a:schemeClr val="accent3"/>
              </a:buClr>
              <a:buFont typeface="Wingdings 2" pitchFamily="18" charset="2"/>
              <a:buNone/>
              <a:defRPr/>
            </a:pPr>
            <a:r>
              <a:rPr lang="tr-TR" sz="1900" dirty="0" smtClean="0"/>
              <a:t>(1) Yönetim organı tür değiştirme hakkında yazılı bir rapor hazırlar.</a:t>
            </a:r>
          </a:p>
          <a:p>
            <a:pPr marL="342900" indent="-342900" eaLnBrk="1" fontAlgn="auto" hangingPunct="1">
              <a:spcAft>
                <a:spcPts val="0"/>
              </a:spcAft>
              <a:buClr>
                <a:schemeClr val="accent3"/>
              </a:buClr>
              <a:buFont typeface="Wingdings 2" pitchFamily="18" charset="2"/>
              <a:buNone/>
              <a:defRPr/>
            </a:pPr>
            <a:r>
              <a:rPr lang="tr-TR" sz="1900" dirty="0" smtClean="0"/>
              <a:t>(2) Raporda;</a:t>
            </a:r>
          </a:p>
          <a:p>
            <a:pPr marL="342900" indent="-342900" eaLnBrk="1" fontAlgn="auto" hangingPunct="1">
              <a:spcAft>
                <a:spcPts val="0"/>
              </a:spcAft>
              <a:buClr>
                <a:schemeClr val="accent3"/>
              </a:buClr>
              <a:buFont typeface="Wingdings 2" pitchFamily="18" charset="2"/>
              <a:buNone/>
              <a:defRPr/>
            </a:pPr>
            <a:r>
              <a:rPr lang="tr-TR" sz="1900" dirty="0" smtClean="0"/>
              <a:t>a) Tür değiştirmenin amacı ve sonuçları,</a:t>
            </a:r>
          </a:p>
          <a:p>
            <a:pPr marL="342900" indent="-342900" eaLnBrk="1" fontAlgn="auto" hangingPunct="1">
              <a:spcAft>
                <a:spcPts val="0"/>
              </a:spcAft>
              <a:buClr>
                <a:schemeClr val="accent3"/>
              </a:buClr>
              <a:buFont typeface="Wingdings 2" pitchFamily="18" charset="2"/>
              <a:buNone/>
              <a:defRPr/>
            </a:pPr>
            <a:r>
              <a:rPr lang="tr-TR" sz="1900" dirty="0" smtClean="0"/>
              <a:t>b) Yeni türe ilişkin kuruluş hükümlerinin yerine getirilmiş bulunduğu,</a:t>
            </a:r>
          </a:p>
          <a:p>
            <a:pPr marL="342900" indent="-342900" eaLnBrk="1" fontAlgn="auto" hangingPunct="1">
              <a:spcAft>
                <a:spcPts val="0"/>
              </a:spcAft>
              <a:buClr>
                <a:schemeClr val="accent3"/>
              </a:buClr>
              <a:buFont typeface="Wingdings 2" pitchFamily="18" charset="2"/>
              <a:buNone/>
              <a:defRPr/>
            </a:pPr>
            <a:r>
              <a:rPr lang="tr-TR" sz="1900" dirty="0" smtClean="0"/>
              <a:t>c) Yeni şirket sözleşmesi,</a:t>
            </a:r>
          </a:p>
          <a:p>
            <a:pPr marL="342900" indent="-342900" eaLnBrk="1" fontAlgn="auto" hangingPunct="1">
              <a:spcAft>
                <a:spcPts val="0"/>
              </a:spcAft>
              <a:buClr>
                <a:schemeClr val="accent3"/>
              </a:buClr>
              <a:buFont typeface="Wingdings 2" pitchFamily="18" charset="2"/>
              <a:buNone/>
              <a:defRPr/>
            </a:pPr>
            <a:r>
              <a:rPr lang="tr-TR" sz="1900" dirty="0" smtClean="0"/>
              <a:t>d) Tür değiştirmeden sonra ortakların sahip olacakları paylara dair değişim oranı,</a:t>
            </a:r>
          </a:p>
          <a:p>
            <a:pPr marL="342900" indent="-342900" eaLnBrk="1" fontAlgn="auto" hangingPunct="1">
              <a:spcAft>
                <a:spcPts val="0"/>
              </a:spcAft>
              <a:buClr>
                <a:schemeClr val="accent3"/>
              </a:buClr>
              <a:buFont typeface="Wingdings 2" pitchFamily="18" charset="2"/>
              <a:buNone/>
              <a:defRPr/>
            </a:pPr>
            <a:r>
              <a:rPr lang="tr-TR" sz="1900" dirty="0" smtClean="0"/>
              <a:t>e) Varsa ortaklar ile ilgili olarak tür değiştirmeden kaynaklanan ek ödeme ile diğer kişisel edim yükümlülükleri ve kişisel sorumluluklar,</a:t>
            </a:r>
          </a:p>
          <a:p>
            <a:pPr marL="342900" indent="-342900" eaLnBrk="1" fontAlgn="auto" hangingPunct="1">
              <a:spcAft>
                <a:spcPts val="0"/>
              </a:spcAft>
              <a:buClr>
                <a:schemeClr val="accent3"/>
              </a:buClr>
              <a:buFont typeface="Wingdings 2" pitchFamily="18" charset="2"/>
              <a:buNone/>
              <a:defRPr/>
            </a:pPr>
            <a:r>
              <a:rPr lang="tr-TR" sz="1900" dirty="0" smtClean="0"/>
              <a:t>f) Ortaklar için yeni tür dolayısıyla doğan yükümlülükler</a:t>
            </a:r>
          </a:p>
          <a:p>
            <a:pPr marL="342900" indent="-342900" eaLnBrk="1" fontAlgn="auto" hangingPunct="1">
              <a:spcAft>
                <a:spcPts val="0"/>
              </a:spcAft>
              <a:buClr>
                <a:schemeClr val="accent3"/>
              </a:buClr>
              <a:buFont typeface="Wingdings 2" pitchFamily="18" charset="2"/>
              <a:buNone/>
              <a:defRPr/>
            </a:pPr>
            <a:r>
              <a:rPr lang="tr-TR" sz="1900" dirty="0" smtClean="0"/>
              <a:t>hukuki ve ekonomik yönden açıklanır ve gerekçeleri gösterilir.</a:t>
            </a:r>
          </a:p>
          <a:p>
            <a:pPr marL="342900" indent="-342900" eaLnBrk="1" fontAlgn="auto" hangingPunct="1">
              <a:spcAft>
                <a:spcPts val="0"/>
              </a:spcAft>
              <a:buClr>
                <a:schemeClr val="accent3"/>
              </a:buClr>
              <a:buFont typeface="Wingdings 2" pitchFamily="18" charset="2"/>
              <a:buNone/>
              <a:defRPr/>
            </a:pPr>
            <a:endParaRPr lang="tr-TR" sz="1900" dirty="0" smtClean="0"/>
          </a:p>
          <a:p>
            <a:pPr marL="342900" indent="-342900" eaLnBrk="1" fontAlgn="auto" hangingPunct="1">
              <a:spcAft>
                <a:spcPts val="0"/>
              </a:spcAft>
              <a:buClr>
                <a:schemeClr val="accent3"/>
              </a:buClr>
              <a:buFont typeface="Wingdings 2" pitchFamily="18" charset="2"/>
              <a:buNone/>
              <a:defRPr/>
            </a:pPr>
            <a:r>
              <a:rPr lang="tr-TR" sz="1900" dirty="0" smtClean="0"/>
              <a:t>(3) </a:t>
            </a:r>
            <a:r>
              <a:rPr lang="tr-TR" sz="1900" dirty="0" smtClean="0">
                <a:solidFill>
                  <a:srgbClr val="FF0000"/>
                </a:solidFill>
              </a:rPr>
              <a:t>Tüm ortakların onaylaması hâlinde küçük ve orta ölçekli şirketler tür değiştirme raporunun düzenlenmesinden vazgeçebilirler. (1)</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Başlık"/>
          <p:cNvSpPr>
            <a:spLocks noGrp="1"/>
          </p:cNvSpPr>
          <p:nvPr>
            <p:ph type="title"/>
          </p:nvPr>
        </p:nvSpPr>
        <p:spPr>
          <a:xfrm>
            <a:off x="457200" y="704850"/>
            <a:ext cx="8229600" cy="779463"/>
          </a:xfrm>
        </p:spPr>
        <p:txBody>
          <a:bodyPr/>
          <a:lstStyle/>
          <a:p>
            <a:pPr marL="342900" indent="-342900" algn="ctr" eaLnBrk="1" hangingPunct="1"/>
            <a:r>
              <a:rPr lang="tr-TR" sz="2800" b="1" dirty="0" smtClean="0"/>
              <a:t>İnceleme Hakkı  (Md. 188)</a:t>
            </a:r>
          </a:p>
        </p:txBody>
      </p:sp>
      <p:sp>
        <p:nvSpPr>
          <p:cNvPr id="3" name="2 İçerik Yer Tutucusu"/>
          <p:cNvSpPr>
            <a:spLocks noGrp="1"/>
          </p:cNvSpPr>
          <p:nvPr>
            <p:ph idx="1"/>
          </p:nvPr>
        </p:nvSpPr>
        <p:spPr>
          <a:xfrm>
            <a:off x="457200" y="1700213"/>
            <a:ext cx="8229600" cy="4624387"/>
          </a:xfrm>
        </p:spPr>
        <p:txBody>
          <a:bodyPr>
            <a:normAutofit lnSpcReduction="10000"/>
          </a:bodyPr>
          <a:lstStyle/>
          <a:p>
            <a:pPr marL="342900" indent="-342900" eaLnBrk="1" fontAlgn="auto" hangingPunct="1">
              <a:spcAft>
                <a:spcPts val="0"/>
              </a:spcAft>
              <a:buClr>
                <a:schemeClr val="accent3"/>
              </a:buClr>
              <a:buFont typeface="Wingdings 2" pitchFamily="18" charset="2"/>
              <a:buNone/>
              <a:defRPr/>
            </a:pPr>
            <a:endParaRPr lang="tr-TR" sz="2800" b="1" dirty="0" smtClean="0"/>
          </a:p>
          <a:p>
            <a:pPr marL="457200" indent="-457200" eaLnBrk="1" fontAlgn="auto" hangingPunct="1">
              <a:spcAft>
                <a:spcPts val="0"/>
              </a:spcAft>
              <a:buClr>
                <a:schemeClr val="accent3"/>
              </a:buClr>
              <a:buNone/>
              <a:defRPr/>
            </a:pPr>
            <a:r>
              <a:rPr lang="tr-TR" sz="1900" dirty="0" smtClean="0"/>
              <a:t>Şirket;</a:t>
            </a:r>
          </a:p>
          <a:p>
            <a:pPr marL="457200" indent="-457200" eaLnBrk="1" fontAlgn="auto" hangingPunct="1">
              <a:spcAft>
                <a:spcPts val="0"/>
              </a:spcAft>
              <a:buClr>
                <a:schemeClr val="accent3"/>
              </a:buClr>
              <a:buNone/>
              <a:defRPr/>
            </a:pPr>
            <a:endParaRPr lang="tr-TR" sz="1900" dirty="0" smtClean="0"/>
          </a:p>
          <a:p>
            <a:pPr marL="342900" indent="-342900" eaLnBrk="1" fontAlgn="auto" hangingPunct="1">
              <a:spcAft>
                <a:spcPts val="0"/>
              </a:spcAft>
              <a:buClr>
                <a:schemeClr val="accent3"/>
              </a:buClr>
              <a:buFont typeface="Wingdings 2" pitchFamily="18" charset="2"/>
              <a:buNone/>
              <a:defRPr/>
            </a:pPr>
            <a:r>
              <a:rPr lang="tr-TR" sz="1900" dirty="0" smtClean="0"/>
              <a:t>a) Tür değiştirme planını,</a:t>
            </a:r>
          </a:p>
          <a:p>
            <a:pPr marL="342900" indent="-342900" eaLnBrk="1" fontAlgn="auto" hangingPunct="1">
              <a:spcAft>
                <a:spcPts val="0"/>
              </a:spcAft>
              <a:buClr>
                <a:schemeClr val="accent3"/>
              </a:buClr>
              <a:buFont typeface="Wingdings 2" pitchFamily="18" charset="2"/>
              <a:buNone/>
              <a:defRPr/>
            </a:pPr>
            <a:r>
              <a:rPr lang="tr-TR" sz="1900" dirty="0" smtClean="0"/>
              <a:t>b) Tür değiştirme raporunu,</a:t>
            </a:r>
          </a:p>
          <a:p>
            <a:pPr marL="342900" indent="-342900" eaLnBrk="1" fontAlgn="auto" hangingPunct="1">
              <a:spcAft>
                <a:spcPts val="0"/>
              </a:spcAft>
              <a:buClr>
                <a:schemeClr val="accent3"/>
              </a:buClr>
              <a:buFont typeface="Wingdings 2" pitchFamily="18" charset="2"/>
              <a:buNone/>
              <a:defRPr/>
            </a:pPr>
            <a:r>
              <a:rPr lang="tr-TR" sz="1900" dirty="0" smtClean="0"/>
              <a:t>c) (Mülga: 26/6/2012-6335/42 md.)</a:t>
            </a:r>
          </a:p>
          <a:p>
            <a:pPr marL="342900" indent="-342900" eaLnBrk="1" fontAlgn="auto" hangingPunct="1">
              <a:spcAft>
                <a:spcPts val="0"/>
              </a:spcAft>
              <a:buClr>
                <a:schemeClr val="accent3"/>
              </a:buClr>
              <a:buFont typeface="Wingdings 2" pitchFamily="18" charset="2"/>
              <a:buNone/>
              <a:defRPr/>
            </a:pPr>
            <a:r>
              <a:rPr lang="tr-TR" sz="1900" dirty="0" smtClean="0"/>
              <a:t>d) Son üç yılın finansal tablolarını, varsa ara bilançoyu, </a:t>
            </a:r>
          </a:p>
          <a:p>
            <a:pPr marL="342900" indent="-342900" eaLnBrk="1" fontAlgn="auto" hangingPunct="1">
              <a:spcAft>
                <a:spcPts val="0"/>
              </a:spcAft>
              <a:buClr>
                <a:schemeClr val="accent3"/>
              </a:buClr>
              <a:buFont typeface="Wingdings 2" pitchFamily="18" charset="2"/>
              <a:buNone/>
              <a:defRPr/>
            </a:pPr>
            <a:r>
              <a:rPr lang="tr-TR" sz="1900" b="1" u="sng" dirty="0" smtClean="0">
                <a:solidFill>
                  <a:srgbClr val="FF0000"/>
                </a:solidFill>
              </a:rPr>
              <a:t>genel kurulda karar alınmasından otuz gün önce merkezinde </a:t>
            </a:r>
            <a:r>
              <a:rPr lang="tr-TR" sz="1900" dirty="0" smtClean="0"/>
              <a:t>ve halka açık A.Ş. </a:t>
            </a:r>
            <a:r>
              <a:rPr lang="tr-TR" sz="1900" dirty="0" err="1" smtClean="0"/>
              <a:t>lerde</a:t>
            </a:r>
            <a:r>
              <a:rPr lang="tr-TR" sz="1900" dirty="0" smtClean="0"/>
              <a:t> SPK </a:t>
            </a:r>
            <a:r>
              <a:rPr lang="tr-TR" sz="1900" dirty="0" err="1" smtClean="0"/>
              <a:t>nın</a:t>
            </a:r>
            <a:r>
              <a:rPr lang="tr-TR" sz="1900" dirty="0" smtClean="0"/>
              <a:t> istediği yerlerde ortakların incelemesine sunar.</a:t>
            </a:r>
          </a:p>
          <a:p>
            <a:pPr marL="342900" indent="-342900" eaLnBrk="1" fontAlgn="auto" hangingPunct="1">
              <a:spcAft>
                <a:spcPts val="0"/>
              </a:spcAft>
              <a:buClr>
                <a:schemeClr val="accent3"/>
              </a:buClr>
              <a:buFont typeface="Wingdings 2" pitchFamily="18" charset="2"/>
              <a:buNone/>
              <a:defRPr/>
            </a:pPr>
            <a:r>
              <a:rPr lang="tr-TR" sz="1900" dirty="0" smtClean="0"/>
              <a:t>(2) </a:t>
            </a:r>
            <a:r>
              <a:rPr lang="tr-TR" sz="1900" b="1" dirty="0" smtClean="0">
                <a:solidFill>
                  <a:srgbClr val="FF0000"/>
                </a:solidFill>
              </a:rPr>
              <a:t>İsteyen ortaklara anılan belgelerin kopyaları bedelsiz verilir. Şirket, ortakları, uygun bir şekilde inceleme haklarının bulunduğu hususunda bilgilendirir.</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Yazı Tip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Yazı Tipi">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Yazı Tipi">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Tahta Yazı</Template>
  <TotalTime>1612</TotalTime>
  <Words>1640</Words>
  <Application>Microsoft Office PowerPoint</Application>
  <PresentationFormat>Ekran Gösterisi (4:3)</PresentationFormat>
  <Paragraphs>207</Paragraphs>
  <Slides>29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29</vt:i4>
      </vt:variant>
    </vt:vector>
  </HeadingPairs>
  <TitlesOfParts>
    <vt:vector size="34" baseType="lpstr">
      <vt:lpstr>Rockwell</vt:lpstr>
      <vt:lpstr>Rockwell Condensed</vt:lpstr>
      <vt:lpstr>Wingdings</vt:lpstr>
      <vt:lpstr>Wingdings 2</vt:lpstr>
      <vt:lpstr>Wood Type Yazı Tipi</vt:lpstr>
      <vt:lpstr>ŞİRKETLERDE  TÜR DEĞİŞİKLİKLERİ </vt:lpstr>
      <vt:lpstr>PowerPoint Sunusu</vt:lpstr>
      <vt:lpstr>TÜR DEĞİŞTİRME</vt:lpstr>
      <vt:lpstr>Geçerli Tür Değiştirmeler (Md. 181)</vt:lpstr>
      <vt:lpstr>Şirket payının ve haklarının korunması  (Md. 183)</vt:lpstr>
      <vt:lpstr>Tür Değiştirmede Kuruluş ve Ara Bilanço  (Md. 184)</vt:lpstr>
      <vt:lpstr>Tür değiştirme planı  (Md. 185)</vt:lpstr>
      <vt:lpstr>Tür değiştirme raporu  (Md. 186)</vt:lpstr>
      <vt:lpstr>İnceleme Hakkı  (Md. 188)</vt:lpstr>
      <vt:lpstr>Tür değiştirme kararı ve tescil  (Md. 189)</vt:lpstr>
      <vt:lpstr>Alacaklıların ve çalışanların korunması  (Md. 190)</vt:lpstr>
      <vt:lpstr>Ortaklık paylarının ve ortaklık haklarının incelenmesi (Md. 191)</vt:lpstr>
      <vt:lpstr> VI – Ticari işletme ile ilgili birleşme ve tür değiştirme</vt:lpstr>
      <vt:lpstr>Gelir Vergisi Kanunu Md. 81/2</vt:lpstr>
      <vt:lpstr> VI – Ticari işletme ile ilgili birleşme ve tür değiştirme</vt:lpstr>
      <vt:lpstr> VI – Ticari işletme ile ilgili birleşme ve tür değiştirme</vt:lpstr>
      <vt:lpstr>Ticaret Sicil Yönetmeliği  (Ocak 2013)</vt:lpstr>
      <vt:lpstr>5520 Sayılı Kurumlar Vergisi Kanunu Kapsamında Yapılması Gerekenler</vt:lpstr>
      <vt:lpstr>5520 Sayılı Kurumlar Vergisi Kanunu Kapsamında Yapılması Gerekenler</vt:lpstr>
      <vt:lpstr>5520 Sayılı Kurumlar Vergisi Kanunu Kapsamında Yapılması Gerekenler</vt:lpstr>
      <vt:lpstr>Özellikli durumlar</vt:lpstr>
      <vt:lpstr>Özellikli durumlar</vt:lpstr>
      <vt:lpstr>Özellikli durumlar</vt:lpstr>
      <vt:lpstr>ÖNEMLİ NOTLAR !!!</vt:lpstr>
      <vt:lpstr>ÖNEMLİ NOTLAR !!!</vt:lpstr>
      <vt:lpstr>ÖNEMLİ NOTLAR !!!</vt:lpstr>
      <vt:lpstr>ÖNEMLİ NOTLAR !!!</vt:lpstr>
      <vt:lpstr>ÖNEMLİ NOTLAR !!!</vt:lpstr>
      <vt:lpstr>TEŞEKKÜRLER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ANONİM VE LİMİTED ŞİRKET GENEL KURUL TOPLANTILARI</dc:title>
  <dc:creator>Rıza TEKSAN</dc:creator>
  <cp:lastModifiedBy>Burhan Eray</cp:lastModifiedBy>
  <cp:revision>168</cp:revision>
  <dcterms:created xsi:type="dcterms:W3CDTF">2013-03-04T14:31:57Z</dcterms:created>
  <dcterms:modified xsi:type="dcterms:W3CDTF">2016-11-04T15:00:27Z</dcterms:modified>
</cp:coreProperties>
</file>