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1" r:id="rId4"/>
    <p:sldId id="282" r:id="rId5"/>
    <p:sldId id="283" r:id="rId6"/>
    <p:sldId id="284" r:id="rId7"/>
    <p:sldId id="285" r:id="rId8"/>
    <p:sldId id="286" r:id="rId9"/>
    <p:sldId id="287" r:id="rId10"/>
    <p:sldId id="288" r:id="rId11"/>
    <p:sldId id="289"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12/27/2017</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12/27/2017</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12/27/2017</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12/27/2017</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12/27/2017</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12/27/2017</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12/27/2017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12/27/2017</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12/27/2017</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lomaliye.com/2013/06/27/odeme-ve-menkul-kiymet-mutabakat-sistemleri-6493-sayili/" TargetMode="External"/><Relationship Id="rId2" Type="http://schemas.openxmlformats.org/officeDocument/2006/relationships/hyperlink" Target="http://www.alomaliye.com/2005/11/01/bankacilik-kanunu-5411-sayili-kanun/" TargetMode="External"/><Relationship Id="rId1" Type="http://schemas.openxmlformats.org/officeDocument/2006/relationships/slideLayout" Target="../slideLayouts/slideLayout2.xml"/><Relationship Id="rId4" Type="http://schemas.openxmlformats.org/officeDocument/2006/relationships/hyperlink" Target="http://www.alomaliye.com/2009/06/11/karayolu-tasima-yonetmeligi/"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9237" y="1868115"/>
            <a:ext cx="8679915" cy="1748729"/>
          </a:xfrm>
        </p:spPr>
        <p:txBody>
          <a:bodyPr>
            <a:normAutofit/>
          </a:bodyPr>
          <a:lstStyle/>
          <a:p>
            <a:r>
              <a:rPr lang="tr-TR" sz="4000" b="1" dirty="0"/>
              <a:t>Vergi ve SGK Uygulamalarında son değişiklikler ve dikkat edilmesi gereken hususlar</a:t>
            </a:r>
            <a:endParaRPr lang="tr-TR" sz="4000" dirty="0"/>
          </a:p>
        </p:txBody>
      </p:sp>
      <p:sp>
        <p:nvSpPr>
          <p:cNvPr id="3" name="Alt Başlık 2"/>
          <p:cNvSpPr>
            <a:spLocks noGrp="1"/>
          </p:cNvSpPr>
          <p:nvPr>
            <p:ph type="subTitle" idx="1"/>
          </p:nvPr>
        </p:nvSpPr>
        <p:spPr>
          <a:xfrm>
            <a:off x="1759237" y="4194927"/>
            <a:ext cx="8673427" cy="1033925"/>
          </a:xfrm>
        </p:spPr>
        <p:txBody>
          <a:bodyPr>
            <a:normAutofit fontScale="92500" lnSpcReduction="10000"/>
          </a:bodyPr>
          <a:lstStyle/>
          <a:p>
            <a:r>
              <a:rPr lang="tr-TR" b="1" dirty="0">
                <a:solidFill>
                  <a:srgbClr val="FF0000"/>
                </a:solidFill>
              </a:rPr>
              <a:t>Burhan Eray</a:t>
            </a:r>
          </a:p>
          <a:p>
            <a:r>
              <a:rPr lang="tr-TR" dirty="0"/>
              <a:t>Mali Müşavir</a:t>
            </a:r>
          </a:p>
          <a:p>
            <a:r>
              <a:rPr lang="tr-TR" dirty="0"/>
              <a:t>TÜRMOB Hizmet Değerlendirme Ve Ücret Tespit Komisyonu Üyesi </a:t>
            </a:r>
          </a:p>
        </p:txBody>
      </p:sp>
    </p:spTree>
    <p:extLst>
      <p:ext uri="{BB962C8B-B14F-4D97-AF65-F5344CB8AC3E}">
        <p14:creationId xmlns:p14="http://schemas.microsoft.com/office/powerpoint/2010/main" val="3946540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498979" cy="2456442"/>
          </a:xfrm>
        </p:spPr>
        <p:txBody>
          <a:bodyPr>
            <a:noAutofit/>
          </a:bodyPr>
          <a:lstStyle/>
          <a:p>
            <a:r>
              <a:rPr lang="tr-TR" sz="3200" dirty="0"/>
              <a:t>E-Defter Paket Güncelleme Duyurusu</a:t>
            </a:r>
            <a:br>
              <a:rPr lang="tr-TR" sz="3200" dirty="0"/>
            </a:br>
            <a:br>
              <a:rPr lang="tr-TR" sz="3200" dirty="0"/>
            </a:br>
            <a:r>
              <a:rPr lang="tr-TR" sz="3200" dirty="0"/>
              <a:t>15.08.2017</a:t>
            </a:r>
          </a:p>
        </p:txBody>
      </p:sp>
      <p:sp>
        <p:nvSpPr>
          <p:cNvPr id="3" name="İçerik Yer Tutucusu 2"/>
          <p:cNvSpPr>
            <a:spLocks noGrp="1"/>
          </p:cNvSpPr>
          <p:nvPr>
            <p:ph idx="1"/>
          </p:nvPr>
        </p:nvSpPr>
        <p:spPr>
          <a:xfrm>
            <a:off x="4553146" y="527901"/>
            <a:ext cx="7466029" cy="6202837"/>
          </a:xfrm>
        </p:spPr>
        <p:txBody>
          <a:bodyPr>
            <a:normAutofit/>
          </a:bodyPr>
          <a:lstStyle/>
          <a:p>
            <a:r>
              <a:rPr lang="tr-TR" dirty="0"/>
              <a:t>Elektronik Defter Uygulaması kapsamında www.edefter.gov.tr adresinde yayınlanan “</a:t>
            </a:r>
            <a:r>
              <a:rPr lang="tr-TR" dirty="0" err="1"/>
              <a:t>eDefter</a:t>
            </a:r>
            <a:r>
              <a:rPr lang="tr-TR" dirty="0"/>
              <a:t> </a:t>
            </a:r>
            <a:r>
              <a:rPr lang="tr-TR" dirty="0" err="1"/>
              <a:t>Paketi”nde</a:t>
            </a:r>
            <a:r>
              <a:rPr lang="tr-TR" dirty="0"/>
              <a:t> güncelleme yapılmıştır. e-Defter Paketinde yapılan güncellemelerin en kısa süre içerisinde Uyumlu Yazılım Firmaları tarafından uygulamaya konulması gerekmektedir. </a:t>
            </a:r>
          </a:p>
          <a:p>
            <a:r>
              <a:rPr lang="tr-TR" dirty="0"/>
              <a:t>Yapılan güncelleme ile e-Defter Beratlarının bilgi içeriği değiştirilmiştir. Bu kapsamda, 2017/Mayıs ve takip eden aylara ait e-Defter beratlarının söz konusu güncellemeye uygun olarak oluşturulması ve Gelir İdaresi Başkanlığı Bilgi İşlem Sistemine yüklenmesi gerekmektedir. </a:t>
            </a:r>
          </a:p>
          <a:p>
            <a:r>
              <a:rPr lang="tr-TR" dirty="0"/>
              <a:t>31/07/2017 tarihine kadar söz konusu dönemlere ait berat yüklemesi yapacak mükellefler, eski formatta berat göndermeye devam edebilecek olup, geriye dönük herhangi bir işlem yapmayacak; ancak 15/08/2017 tarihinden itibaren yüklenecek (ait olduğu dönemden bağımsız olarak) e-Defter beratları için bu güncellemeleri uygulayacaktır.</a:t>
            </a:r>
          </a:p>
        </p:txBody>
      </p:sp>
    </p:spTree>
    <p:extLst>
      <p:ext uri="{BB962C8B-B14F-4D97-AF65-F5344CB8AC3E}">
        <p14:creationId xmlns:p14="http://schemas.microsoft.com/office/powerpoint/2010/main" val="2260681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498979" cy="2456442"/>
          </a:xfrm>
        </p:spPr>
        <p:txBody>
          <a:bodyPr>
            <a:noAutofit/>
          </a:bodyPr>
          <a:lstStyle/>
          <a:p>
            <a:r>
              <a:rPr lang="tr-TR" sz="3200" dirty="0"/>
              <a:t>E-Defter Paket Güncelleme Duyurusu</a:t>
            </a:r>
            <a:br>
              <a:rPr lang="tr-TR" sz="3200" dirty="0"/>
            </a:br>
            <a:br>
              <a:rPr lang="tr-TR" sz="3200" dirty="0"/>
            </a:br>
            <a:r>
              <a:rPr lang="tr-TR" sz="3200" dirty="0"/>
              <a:t>15.08.2017</a:t>
            </a:r>
          </a:p>
        </p:txBody>
      </p:sp>
      <p:sp>
        <p:nvSpPr>
          <p:cNvPr id="3" name="İçerik Yer Tutucusu 2"/>
          <p:cNvSpPr>
            <a:spLocks noGrp="1"/>
          </p:cNvSpPr>
          <p:nvPr>
            <p:ph idx="1"/>
          </p:nvPr>
        </p:nvSpPr>
        <p:spPr>
          <a:xfrm>
            <a:off x="4553146" y="527901"/>
            <a:ext cx="7466029" cy="6202837"/>
          </a:xfrm>
        </p:spPr>
        <p:txBody>
          <a:bodyPr>
            <a:normAutofit/>
          </a:bodyPr>
          <a:lstStyle/>
          <a:p>
            <a:r>
              <a:rPr lang="tr-TR" b="1" dirty="0"/>
              <a:t>(600) Yurt İçi Satışlar  </a:t>
            </a:r>
          </a:p>
          <a:p>
            <a:r>
              <a:rPr lang="tr-TR" b="1" dirty="0"/>
              <a:t>(601) Yurt Dışı Satışlar  </a:t>
            </a:r>
          </a:p>
          <a:p>
            <a:r>
              <a:rPr lang="tr-TR" b="1" dirty="0"/>
              <a:t>(602) Diğer Gelirler Hesabı  </a:t>
            </a:r>
          </a:p>
          <a:p>
            <a:r>
              <a:rPr lang="tr-TR" b="1" dirty="0"/>
              <a:t>(391) Hesaplanan KDV </a:t>
            </a:r>
          </a:p>
          <a:p>
            <a:r>
              <a:rPr lang="tr-TR" b="1" dirty="0"/>
              <a:t>(191) İndirilecek KDV</a:t>
            </a:r>
          </a:p>
          <a:p>
            <a:endParaRPr lang="tr-TR" b="1" dirty="0"/>
          </a:p>
          <a:p>
            <a:r>
              <a:rPr lang="tr-TR" b="1" dirty="0"/>
              <a:t>Hesaplarının alacak ve borçlarında dönem içi değişiklikler </a:t>
            </a:r>
          </a:p>
        </p:txBody>
      </p:sp>
    </p:spTree>
    <p:extLst>
      <p:ext uri="{BB962C8B-B14F-4D97-AF65-F5344CB8AC3E}">
        <p14:creationId xmlns:p14="http://schemas.microsoft.com/office/powerpoint/2010/main" val="405100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DEFTER – BEYAN SİSTEMİ KULLANMA YÜKÜMLÜLÜĞÜ NE ZAMAN BAŞLIYOR ?</a:t>
            </a:r>
            <a:endParaRPr lang="tr-TR" dirty="0"/>
          </a:p>
          <a:p>
            <a:r>
              <a:rPr lang="tr-TR" dirty="0"/>
              <a:t>- Basit usule tabi mükellefler ile serbest meslek erbapları (noterler ile noterlik görevini ifa ile mükellef olanlar hariç) 1/1/2018,</a:t>
            </a:r>
          </a:p>
          <a:p>
            <a:r>
              <a:rPr lang="tr-TR" dirty="0"/>
              <a:t>- Diğer mükellefler ise 1/1/2019 (serbest meslek kazanç defteri yanında işletme hesabı esasına göre defter tutanlar açısından 1/1/2018) tarihinden itibaren Sistemi kullanmaya başlayacaklardır.(serbest meslek kazanç defteri yanında işletme hesabı esasına göre defter tutanlar açısından 1/1/2018) </a:t>
            </a:r>
            <a:br>
              <a:rPr lang="tr-TR" dirty="0"/>
            </a:br>
            <a:endParaRPr lang="tr-TR" dirty="0"/>
          </a:p>
          <a:p>
            <a:r>
              <a:rPr lang="tr-TR" dirty="0"/>
              <a:t>31/12/2017 tarihine kadar Sistemi kullanmak üzere yapılması gereken başvurular serbest meslek erbapları tarafından </a:t>
            </a:r>
            <a:r>
              <a:rPr lang="tr-TR" b="1" dirty="0"/>
              <a:t>31/1/2018</a:t>
            </a:r>
            <a:r>
              <a:rPr lang="tr-TR" dirty="0"/>
              <a:t>, basit usule tabi olan mükellefler açısından ise </a:t>
            </a:r>
            <a:r>
              <a:rPr lang="tr-TR" b="1" dirty="0"/>
              <a:t>30/6/2018 tarihine kadar yapılabilecektir.</a:t>
            </a:r>
            <a:endParaRPr lang="tr-TR" dirty="0"/>
          </a:p>
          <a:p>
            <a:pPr marL="0" lvl="0" indent="0" algn="just" eaLnBrk="0" fontAlgn="base" hangingPunct="0">
              <a:lnSpc>
                <a:spcPct val="100000"/>
              </a:lnSpc>
              <a:spcBef>
                <a:spcPct val="0"/>
              </a:spcBef>
              <a:spcAft>
                <a:spcPct val="0"/>
              </a:spcAft>
              <a:buClrTx/>
              <a:buSzTx/>
              <a:buNone/>
            </a:pPr>
            <a:r>
              <a:rPr lang="tr-TR" dirty="0"/>
              <a:t>.</a:t>
            </a: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2370481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KİMLER KAYITLARINI DEFTER - BEYAN SİSTEMİNDE OLUŞTURMAK ZORUNDADIR ?</a:t>
            </a:r>
            <a:endParaRPr lang="tr-TR" dirty="0"/>
          </a:p>
          <a:p>
            <a:r>
              <a:rPr lang="tr-TR" dirty="0"/>
              <a:t>- Serbest meslek erbabı,</a:t>
            </a:r>
          </a:p>
          <a:p>
            <a:r>
              <a:rPr lang="tr-TR" dirty="0"/>
              <a:t>- İşletme hesabı esasına göre defter tutan mükellefler</a:t>
            </a:r>
          </a:p>
          <a:p>
            <a:r>
              <a:rPr lang="tr-TR" dirty="0"/>
              <a:t>- Basit usule tabi olan mükellefler</a:t>
            </a:r>
          </a:p>
          <a:p>
            <a:r>
              <a:rPr lang="tr-TR" dirty="0"/>
              <a:t>kayıtlarının elektronik ortamda oluşturmak ve saklamak, vergi beyannamesi, bildirim ve dilekçelerin elektronik ortamda vermek ile elektronik ortamda belge düzenlenebilmesi amacıyla geliştirilen Defter-Beyan Sistemini kullanmak zorundadır.</a:t>
            </a:r>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4179798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KİMLER BU SİSTEMİ KULLANMAYACAKTIR ?</a:t>
            </a:r>
            <a:endParaRPr lang="tr-TR" dirty="0"/>
          </a:p>
          <a:p>
            <a:r>
              <a:rPr lang="tr-TR" dirty="0"/>
              <a:t>- Kurumlar vergisi mükelleflerinden işletme hesabı esasına göre defter tutmalarına Bakanlıkça müsaade edilenler,</a:t>
            </a:r>
          </a:p>
          <a:p>
            <a:r>
              <a:rPr lang="tr-TR" dirty="0"/>
              <a:t>- Bilanço esasına göre defter tutan mükellefler</a:t>
            </a:r>
          </a:p>
          <a:p>
            <a:r>
              <a:rPr lang="tr-TR" dirty="0"/>
              <a:t>- Gelirleri sadece ücret, gayrimenkul sermaye iradı, menkul sermaye iradı ile diğer kazanç ve iratlardan veya bunların birkaçından veyahut tamamından oluşan gelir vergisi mükellefleri</a:t>
            </a:r>
          </a:p>
          <a:p>
            <a:r>
              <a:rPr lang="tr-TR" dirty="0"/>
              <a:t>bu Sistemi kullanamayacaktır.</a:t>
            </a:r>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2709664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DEFTER BEYAN SİSTEMİNE BAŞVURU NE ZAMAN YAPILACAKTIR ?</a:t>
            </a:r>
            <a:endParaRPr lang="tr-TR" dirty="0"/>
          </a:p>
          <a:p>
            <a:r>
              <a:rPr lang="tr-TR" dirty="0"/>
              <a:t>Defter-Beyan Sistemini kullanmak zorunda olan mükelleflerin, </a:t>
            </a:r>
            <a:r>
              <a:rPr lang="tr-TR" u="sng" dirty="0"/>
              <a:t>Sistemi kullanmaya başlayacakları takvim yılından önceki ayın son gününe kadar</a:t>
            </a:r>
            <a:r>
              <a:rPr lang="tr-TR" dirty="0"/>
              <a:t> (bu gün dahil) </a:t>
            </a:r>
            <a:r>
              <a:rPr lang="tr-TR" u="sng" dirty="0"/>
              <a:t>www.defterbeyan.gov.tr</a:t>
            </a:r>
            <a:r>
              <a:rPr lang="tr-TR" dirty="0"/>
              <a:t> adresi üzerinden veya gelir vergisi yönünden bağlı oldukları vergi dairesi aracılığıyla başvuru yapmaları gerekmektedir.</a:t>
            </a:r>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1268579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SÖZ KONUSU BAŞVURUYU KİMLER YAPABİLİR ?</a:t>
            </a:r>
            <a:endParaRPr lang="tr-TR" dirty="0"/>
          </a:p>
          <a:p>
            <a:pPr marL="0" indent="0">
              <a:buNone/>
            </a:pPr>
            <a:r>
              <a:rPr lang="tr-TR" b="1" dirty="0">
                <a:solidFill>
                  <a:srgbClr val="FF0000"/>
                </a:solidFill>
              </a:rPr>
              <a:t>1</a:t>
            </a:r>
            <a:r>
              <a:rPr lang="tr-TR" b="1" u="sng" dirty="0">
                <a:solidFill>
                  <a:srgbClr val="FF0000"/>
                </a:solidFill>
              </a:rPr>
              <a:t>-Basit usule tabi mükellefler,</a:t>
            </a:r>
            <a:endParaRPr lang="tr-TR" b="1" dirty="0">
              <a:solidFill>
                <a:srgbClr val="FF0000"/>
              </a:solidFill>
            </a:endParaRPr>
          </a:p>
          <a:p>
            <a:r>
              <a:rPr lang="tr-TR" dirty="0"/>
              <a:t>- Kendileri,</a:t>
            </a:r>
          </a:p>
          <a:p>
            <a:r>
              <a:rPr lang="tr-TR" dirty="0"/>
              <a:t>- Aralarında bu Tebliğin ekinde (Ek:1) yer alan “Defter-Beyan Sistemi Kullanımı Aracılık ve Sorumluluk Sözleşmesi (Meslek Odaları ile Basit Usulde Vergilendirilen Üyeleri İçin)” düzenledikleri meslek odaları veya</a:t>
            </a:r>
          </a:p>
          <a:p>
            <a:r>
              <a:rPr lang="tr-TR" dirty="0"/>
              <a:t>- 340 Sıra No.lu Vergi Usul Kanunu Genel Tebliği ekinde yer alan “Elektronik Beyanname Gönderme Aracılık ve Sorumluluk Sözleşmesi” imzaladıkları meslek mensupları aracılığıyla,</a:t>
            </a:r>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1664095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SÖZ KONUSU BAŞVURUYU KİMLER YAPABİLİR ?</a:t>
            </a:r>
            <a:endParaRPr lang="tr-TR" dirty="0"/>
          </a:p>
          <a:p>
            <a:r>
              <a:rPr lang="tr-TR" dirty="0"/>
              <a:t>2-</a:t>
            </a:r>
            <a:r>
              <a:rPr lang="tr-TR" u="sng" dirty="0"/>
              <a:t>İşletme hesabı esasına göre defter tutan mükellefler ile serbest meslek kazancı elde eden mükellefler ise</a:t>
            </a:r>
            <a:endParaRPr lang="tr-TR" dirty="0"/>
          </a:p>
          <a:p>
            <a:r>
              <a:rPr lang="tr-TR" dirty="0"/>
              <a:t>- Kendileri veya</a:t>
            </a:r>
          </a:p>
          <a:p>
            <a:r>
              <a:rPr lang="tr-TR" dirty="0"/>
              <a:t>- 340 Sıra No.lu Vergi Usul Kanunu Genel Tebliği ekinde yer alan “Elektronik Beyanname Gönderme Aracılık ve Sorumluluk Sözleşmesi” düzenledikleri meslek mensupları aracılığıyla yapabileceklerdir.</a:t>
            </a:r>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1701248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SÖZ KONUSU BAŞVURUYU KİMLER YAPABİLİR ?</a:t>
            </a:r>
            <a:endParaRPr lang="tr-TR" dirty="0"/>
          </a:p>
          <a:p>
            <a:r>
              <a:rPr lang="tr-TR" dirty="0"/>
              <a:t>3- </a:t>
            </a:r>
            <a:r>
              <a:rPr lang="tr-TR" u="sng" dirty="0"/>
              <a:t>Defter-Beyan Sisteminin uygulanmaya başlanmasından sonra mükellefiyet tesis ettiren ve söz konusu Sistemi kullanmak zorunda olan mükellefler,</a:t>
            </a:r>
            <a:endParaRPr lang="tr-TR" dirty="0"/>
          </a:p>
          <a:p>
            <a:r>
              <a:rPr lang="tr-TR" dirty="0"/>
              <a:t>- Kendileri veya</a:t>
            </a:r>
          </a:p>
          <a:p>
            <a:r>
              <a:rPr lang="tr-TR" dirty="0"/>
              <a:t>- 340 Sıra No.lu Vergi Usul Kanunu Genel Tebliği ekinde yer alan “Elektronik Beyanname Gönderme Aracılık ve Sorumluluk Sözleşmesi” düzenledikleri meslek mensupları aracılığıyla </a:t>
            </a:r>
            <a:r>
              <a:rPr lang="tr-TR" u="sng" dirty="0"/>
              <a:t>işe başlama bildiriminin verildiği günü izleyen </a:t>
            </a:r>
            <a:r>
              <a:rPr lang="tr-TR" b="1" u="sng" dirty="0">
                <a:solidFill>
                  <a:srgbClr val="FF0000"/>
                </a:solidFill>
              </a:rPr>
              <a:t>yedinci iş günü </a:t>
            </a:r>
            <a:r>
              <a:rPr lang="tr-TR" u="sng" dirty="0"/>
              <a:t>mesai saati sonuna kadar gelir vergisi yönünden bağlı oldukları vergi dairesine başvuru yapacaklardır.</a:t>
            </a:r>
            <a:r>
              <a:rPr lang="tr-TR" dirty="0"/>
              <a:t> Söz konusu başvuru işe başlama bildiriminin verildiği günü izleyen yedinci iş gününün sonuna (saat 23.59’a) kadar </a:t>
            </a:r>
            <a:r>
              <a:rPr lang="tr-TR" u="sng" dirty="0"/>
              <a:t>www.defterbeyan.gov.tr</a:t>
            </a:r>
            <a:r>
              <a:rPr lang="tr-TR" dirty="0"/>
              <a:t> adresi üzerinden de yapılabilecektir.</a:t>
            </a:r>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17332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DEFTER – BEYAN SİSTEMİNDE KAYITLARIN ZAMAN SINIRI NEDİR ?</a:t>
            </a:r>
            <a:endParaRPr lang="tr-TR" dirty="0"/>
          </a:p>
          <a:p>
            <a:r>
              <a:rPr lang="tr-TR" dirty="0"/>
              <a:t>İşlemlerin defterlere kaydı, </a:t>
            </a:r>
            <a:r>
              <a:rPr lang="tr-TR" b="1" u="sng" dirty="0">
                <a:solidFill>
                  <a:srgbClr val="FF0000"/>
                </a:solidFill>
              </a:rPr>
              <a:t>ait oldukları aya ait katma değer vergisi beyannamesinin verilmesi gereken son günden fazla geciktirilemez. </a:t>
            </a:r>
            <a:r>
              <a:rPr lang="tr-TR" dirty="0"/>
              <a:t>Takvim yılının </a:t>
            </a:r>
            <a:r>
              <a:rPr lang="tr-TR" u="sng" dirty="0"/>
              <a:t>son ayına ait kayıtlar, takvim yılına ait gelir vergisi beyannamesinin verilmesi gereken son gün saat 23:59’a kadar yapılabilir.</a:t>
            </a:r>
            <a:endParaRPr lang="tr-TR" dirty="0"/>
          </a:p>
          <a:p>
            <a:r>
              <a:rPr lang="tr-TR" dirty="0"/>
              <a:t>Basit usule tabi mükelleflerin alış ve giderleri ile satış ve hasılatlarına ilişkin </a:t>
            </a:r>
            <a:r>
              <a:rPr lang="tr-TR" b="1" dirty="0">
                <a:solidFill>
                  <a:srgbClr val="FF0000"/>
                </a:solidFill>
              </a:rPr>
              <a:t>üçer aylık </a:t>
            </a:r>
            <a:r>
              <a:rPr lang="tr-TR" dirty="0"/>
              <a:t>kayıtlar, </a:t>
            </a:r>
            <a:r>
              <a:rPr lang="tr-TR" b="1" dirty="0">
                <a:solidFill>
                  <a:srgbClr val="FF0000"/>
                </a:solidFill>
              </a:rPr>
              <a:t>izleyen ayın sonuna </a:t>
            </a:r>
            <a:r>
              <a:rPr lang="tr-TR" dirty="0"/>
              <a:t>kadar Sisteme kaydedilir.</a:t>
            </a:r>
            <a:r>
              <a:rPr lang="tr-TR" b="1" dirty="0"/>
              <a:t> </a:t>
            </a:r>
            <a:endParaRPr lang="tr-TR" dirty="0"/>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2239617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498979" cy="2456442"/>
          </a:xfrm>
        </p:spPr>
        <p:txBody>
          <a:bodyPr/>
          <a:lstStyle/>
          <a:p>
            <a:r>
              <a:rPr lang="tr-TR" dirty="0"/>
              <a:t>Son Düzenlemeler</a:t>
            </a:r>
            <a:br>
              <a:rPr lang="tr-TR" dirty="0"/>
            </a:br>
            <a:endParaRPr lang="tr-TR" dirty="0"/>
          </a:p>
        </p:txBody>
      </p:sp>
      <p:sp>
        <p:nvSpPr>
          <p:cNvPr id="3" name="İçerik Yer Tutucusu 2"/>
          <p:cNvSpPr>
            <a:spLocks noGrp="1"/>
          </p:cNvSpPr>
          <p:nvPr>
            <p:ph idx="1"/>
          </p:nvPr>
        </p:nvSpPr>
        <p:spPr>
          <a:xfrm>
            <a:off x="4666268" y="803186"/>
            <a:ext cx="7145517" cy="5248622"/>
          </a:xfrm>
        </p:spPr>
        <p:txBody>
          <a:bodyPr/>
          <a:lstStyle/>
          <a:p>
            <a:r>
              <a:rPr lang="tr-TR" b="1" dirty="0"/>
              <a:t>01.07.2017 </a:t>
            </a:r>
            <a:r>
              <a:rPr lang="tr-TR" dirty="0"/>
              <a:t>Hafta Tatili Kanunu’nun Kaldırılması (7033 SK) </a:t>
            </a:r>
          </a:p>
          <a:p>
            <a:r>
              <a:rPr lang="tr-TR" b="1" dirty="0"/>
              <a:t>25.07.2017 </a:t>
            </a:r>
            <a:r>
              <a:rPr lang="tr-TR" dirty="0"/>
              <a:t>İzaha Davet Müessesesi (VUK 482 GT)</a:t>
            </a:r>
          </a:p>
          <a:p>
            <a:r>
              <a:rPr lang="tr-TR" b="1" dirty="0"/>
              <a:t>11.08.2017 </a:t>
            </a:r>
            <a:r>
              <a:rPr lang="tr-TR" dirty="0"/>
              <a:t>Elektronik Ticaret Bilgi Sistemi ve Bildirim </a:t>
            </a:r>
          </a:p>
          <a:p>
            <a:r>
              <a:rPr lang="tr-TR" b="1" dirty="0"/>
              <a:t>15.08.2017</a:t>
            </a:r>
            <a:r>
              <a:rPr lang="tr-TR" dirty="0"/>
              <a:t> E-Defter Paket Güncelleme</a:t>
            </a:r>
          </a:p>
          <a:p>
            <a:r>
              <a:rPr lang="tr-TR" b="1" dirty="0"/>
              <a:t>25.08.2017</a:t>
            </a:r>
            <a:r>
              <a:rPr lang="tr-TR" dirty="0"/>
              <a:t> Fazla Çalışma Sürelerinde Değişiklik Yapılmasına      </a:t>
            </a:r>
          </a:p>
          <a:p>
            <a:r>
              <a:rPr lang="tr-TR" dirty="0"/>
              <a:t>                     ilişkin Yönetmelik</a:t>
            </a:r>
          </a:p>
          <a:p>
            <a:r>
              <a:rPr lang="tr-TR" b="1" dirty="0"/>
              <a:t>30.09.2017</a:t>
            </a:r>
            <a:r>
              <a:rPr lang="tr-TR" dirty="0"/>
              <a:t> Yeni Nesil ÖKC Zorunluluğu </a:t>
            </a:r>
            <a:r>
              <a:rPr lang="tr-TR" dirty="0" err="1"/>
              <a:t>Hk</a:t>
            </a:r>
            <a:r>
              <a:rPr lang="tr-TR" dirty="0"/>
              <a:t>. (VUK 483 GT) </a:t>
            </a:r>
          </a:p>
          <a:p>
            <a:r>
              <a:rPr lang="tr-TR" b="1" dirty="0"/>
              <a:t>01.10.2017</a:t>
            </a:r>
            <a:r>
              <a:rPr lang="tr-TR" dirty="0"/>
              <a:t> SGK da E-Fatura Dönemi</a:t>
            </a:r>
          </a:p>
          <a:p>
            <a:r>
              <a:rPr lang="tr-TR" b="1" dirty="0"/>
              <a:t>01/01/2018 </a:t>
            </a:r>
            <a:r>
              <a:rPr lang="tr-TR" dirty="0"/>
              <a:t>Defter Beyan Sistemi uygulama</a:t>
            </a:r>
          </a:p>
        </p:txBody>
      </p:sp>
    </p:spTree>
    <p:extLst>
      <p:ext uri="{BB962C8B-B14F-4D97-AF65-F5344CB8AC3E}">
        <p14:creationId xmlns:p14="http://schemas.microsoft.com/office/powerpoint/2010/main" val="3767815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SİSTEMDE YANLIŞ YAPILAN KAYITLARIN DÜZELTİLMESİ NASIL YAPILACAK ?</a:t>
            </a:r>
            <a:endParaRPr lang="tr-TR" dirty="0"/>
          </a:p>
          <a:p>
            <a:r>
              <a:rPr lang="tr-TR" dirty="0"/>
              <a:t>Defter ve kayıtlara rakam veya yazıların yanlış girilmesi durumunda, Tebliğde </a:t>
            </a:r>
            <a:r>
              <a:rPr lang="tr-TR" u="sng" dirty="0"/>
              <a:t>kayıt zamanına ilişkin olarak belirlenen süreler zarfında, </a:t>
            </a:r>
            <a:r>
              <a:rPr lang="tr-TR" dirty="0"/>
              <a:t>Sistem üzerinden yanlış kayıt güncellenebilecek veya iptal edilerek doğru kayıt aynı yöntemle tekrar girilebilecektir.</a:t>
            </a:r>
            <a:r>
              <a:rPr lang="tr-TR" b="1" dirty="0"/>
              <a:t> </a:t>
            </a:r>
            <a:endParaRPr lang="tr-TR" dirty="0"/>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2377637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SİSTEM ÜZERİNDEN TUTULABİLECEK DEFTERLER HANGİLERİDİR ?</a:t>
            </a:r>
            <a:endParaRPr lang="tr-TR" dirty="0"/>
          </a:p>
          <a:p>
            <a:r>
              <a:rPr lang="tr-TR" dirty="0"/>
              <a:t>Defter-Beyan Sistemi üzerinden,</a:t>
            </a:r>
          </a:p>
          <a:p>
            <a:r>
              <a:rPr lang="tr-TR" dirty="0"/>
              <a:t>-      </a:t>
            </a:r>
            <a:r>
              <a:rPr lang="tr-TR" dirty="0">
                <a:solidFill>
                  <a:srgbClr val="FF0000"/>
                </a:solidFill>
              </a:rPr>
              <a:t>    - İşletme defteri,</a:t>
            </a:r>
          </a:p>
          <a:p>
            <a:r>
              <a:rPr lang="tr-TR" dirty="0"/>
              <a:t>-          - Çiftçi işletme defteri,</a:t>
            </a:r>
          </a:p>
          <a:p>
            <a:r>
              <a:rPr lang="tr-TR" dirty="0"/>
              <a:t>-          - Serbest meslek kazanç defteri,</a:t>
            </a:r>
          </a:p>
          <a:p>
            <a:r>
              <a:rPr lang="tr-TR" dirty="0"/>
              <a:t>-       </a:t>
            </a:r>
            <a:r>
              <a:rPr lang="tr-TR" dirty="0">
                <a:solidFill>
                  <a:srgbClr val="FF0000"/>
                </a:solidFill>
              </a:rPr>
              <a:t>   - Amortisman defteri,</a:t>
            </a:r>
          </a:p>
          <a:p>
            <a:r>
              <a:rPr lang="tr-TR" dirty="0">
                <a:solidFill>
                  <a:srgbClr val="FF0000"/>
                </a:solidFill>
              </a:rPr>
              <a:t>-          - Envanter defteri,</a:t>
            </a:r>
          </a:p>
          <a:p>
            <a:r>
              <a:rPr lang="tr-TR" dirty="0"/>
              <a:t>-          - Damga vergisi defteri,</a:t>
            </a:r>
          </a:p>
          <a:p>
            <a:r>
              <a:rPr lang="tr-TR" dirty="0"/>
              <a:t>-          - Ambar defteri</a:t>
            </a:r>
          </a:p>
          <a:p>
            <a:r>
              <a:rPr lang="tr-TR" dirty="0"/>
              <a:t>-          - Bitim işleri defteri</a:t>
            </a:r>
          </a:p>
          <a:p>
            <a:r>
              <a:rPr lang="tr-TR" dirty="0"/>
              <a:t>elektronik ortamda tutulabilecektir.</a:t>
            </a:r>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426612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SİSTEM ÜZERİNDEN TUTULAN DEFTERLERİN MUHAFAZASI VE İBRAZI NASIL YAPILACAKTIR?</a:t>
            </a:r>
            <a:endParaRPr lang="tr-TR" dirty="0"/>
          </a:p>
          <a:p>
            <a:r>
              <a:rPr lang="tr-TR" dirty="0"/>
              <a:t>Defter-Beyan Sistemi üzerinde tutulan defterlerin kullanımına ilişkin tüm işlemlerin elektronik olarak yapılması ve her işleme ait </a:t>
            </a:r>
            <a:r>
              <a:rPr lang="tr-TR" dirty="0" err="1"/>
              <a:t>logların</a:t>
            </a:r>
            <a:r>
              <a:rPr lang="tr-TR" dirty="0"/>
              <a:t> kayıt altına alınmasına bağlı olarak kaynağının inkâr edilemezliği söz konusu olduğundan </a:t>
            </a:r>
            <a:r>
              <a:rPr lang="tr-TR" u="sng" dirty="0"/>
              <a:t>mükelleflerce ayrıca kâğıt ortamında saklanmasına gerek bulunmamaktadır.</a:t>
            </a:r>
            <a:endParaRPr lang="tr-TR" dirty="0"/>
          </a:p>
          <a:p>
            <a:r>
              <a:rPr lang="tr-TR" dirty="0"/>
              <a:t>Sistem üzerinden defterlerin görüntülenmesi, yazdırılması veya çeşitli dosya formatları ile indirilmesi (kaydedilmesi) mümkün olmakla birlikte, bu şekilde indirilmiş (kaydedilmiş) olan defterlerin hukuki geçerliliği bulunmamaktadır.</a:t>
            </a:r>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3977117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b="1" dirty="0"/>
              <a:t>DEFTER – BEYAN SİSTEMİNDEN ÇIKIŞ YAPILABİLİR Mİ ?</a:t>
            </a:r>
            <a:endParaRPr lang="tr-TR" dirty="0"/>
          </a:p>
          <a:p>
            <a:r>
              <a:rPr lang="tr-TR" dirty="0"/>
              <a:t>Defter-Beyan Sistemini kullanan mükelleflerin;</a:t>
            </a:r>
          </a:p>
          <a:p>
            <a:r>
              <a:rPr lang="tr-TR" dirty="0"/>
              <a:t>- Ölümü veya gaipliği,</a:t>
            </a:r>
          </a:p>
          <a:p>
            <a:r>
              <a:rPr lang="tr-TR" dirty="0"/>
              <a:t>- Mükellefiyetinin sonlandırılması/terkin edilmesi hallerinde,</a:t>
            </a:r>
          </a:p>
          <a:p>
            <a:r>
              <a:rPr lang="tr-TR" u="sng" dirty="0"/>
              <a:t>ölüm/gaiplik kararı tarihi ile sonlandırma/terkin tarihinden itibaren,</a:t>
            </a:r>
            <a:r>
              <a:rPr lang="tr-TR" dirty="0"/>
              <a:t> o tarihe kadar yapılması gereken işlemler ve onların gerektirdiği yükümlülükler haricinde, Defter-Beyan Sistemi kayıt yapma, defter tutma ve beyanname gönderme özellikleri bakımından kullanılamayacaktır. Bununla birlikte geçmiş dönemlere ilişkin bilgilerin görüntülenmesi amacıyla Sistem kullanılabilecektir.</a:t>
            </a:r>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1417810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lnSpcReduction="10000"/>
          </a:bodyPr>
          <a:lstStyle/>
          <a:p>
            <a:r>
              <a:rPr lang="tr-TR" b="1" dirty="0"/>
              <a:t>DEFTER – BEYAN SİSTEMİNİN SORUMLULUK VE CEZA UYGULAMALARI NELERDİR ?</a:t>
            </a:r>
            <a:endParaRPr lang="tr-TR" dirty="0"/>
          </a:p>
          <a:p>
            <a:r>
              <a:rPr lang="tr-TR" dirty="0"/>
              <a:t>Defter-Beyan Sistemini kullanmak mecburiyetinde olmakla birlikte Tebliğde </a:t>
            </a:r>
            <a:r>
              <a:rPr lang="tr-TR" u="sng" dirty="0"/>
              <a:t>öngörülen süreler içerisinde başvuru yapmayan, başvuru yapmakla birlikte belirlenen süreler dâhilinde kayıt yapma, defter tutma, beyanname, bildirim ve dilekçe gönderme, belge düzenleme ve benzeri yükümlülüklerini yerine getirmeyen mükelleflere 213 sayılı Kanunun ilgili ceza hükümleri tatbik olunur.</a:t>
            </a:r>
            <a:endParaRPr lang="tr-TR" dirty="0"/>
          </a:p>
          <a:p>
            <a:r>
              <a:rPr lang="tr-TR" dirty="0"/>
              <a:t>Bu Tebliğ ile Defter-Beyan Sistemini kullanan mükellefler </a:t>
            </a:r>
            <a:r>
              <a:rPr lang="tr-TR" u="sng" dirty="0"/>
              <a:t>Sistem dışında kâğıt veya elektronik ortamda kayıt yapamaz, defter tutamaz ve Sistem harici yollarla kâğıt veya elektronik beyanname gönderemezler</a:t>
            </a:r>
            <a:r>
              <a:rPr lang="tr-TR" dirty="0"/>
              <a:t>. Bu mükellefler </a:t>
            </a:r>
            <a:r>
              <a:rPr lang="tr-TR" b="1" u="sng" dirty="0">
                <a:solidFill>
                  <a:srgbClr val="FF0000"/>
                </a:solidFill>
              </a:rPr>
              <a:t>Sistem haricinde</a:t>
            </a:r>
            <a:r>
              <a:rPr lang="tr-TR" b="1" dirty="0">
                <a:solidFill>
                  <a:srgbClr val="FF0000"/>
                </a:solidFill>
              </a:rPr>
              <a:t> kâğıt veya elektronik ortamda </a:t>
            </a:r>
            <a:r>
              <a:rPr lang="tr-TR" b="1" u="sng" dirty="0">
                <a:solidFill>
                  <a:srgbClr val="FF0000"/>
                </a:solidFill>
              </a:rPr>
              <a:t>kayıt ve defter tutmaları halinde, hiç kayıt ve defter tutmamış sayılacakları gibi Defter-Beyan Sistemi dışından gönderecekleri beyannameler hiç verilmemiş kabul edilir</a:t>
            </a:r>
            <a:r>
              <a:rPr lang="tr-TR" u="sng" dirty="0"/>
              <a:t>. Söz konusu kayıt ve işlemlerin yapılmamış, defterlerin tutulmamış ve beyannamelerin verilmemiş sayılması nedeniyle 213 sayılı Kanunun ilgili ceza hükümlerine göre ceza uygulanır.</a:t>
            </a:r>
            <a:endParaRPr lang="tr-TR" dirty="0"/>
          </a:p>
          <a:p>
            <a:pPr marL="0" lvl="0" indent="0" algn="just" eaLnBrk="0" fontAlgn="base" hangingPunct="0">
              <a:lnSpc>
                <a:spcPct val="100000"/>
              </a:lnSpc>
              <a:spcBef>
                <a:spcPct val="0"/>
              </a:spcBef>
              <a:spcAft>
                <a:spcPct val="0"/>
              </a:spcAft>
              <a:buClrTx/>
              <a:buSzTx/>
              <a:buNone/>
            </a:pP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3459774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5291" y="2349925"/>
            <a:ext cx="3652319" cy="2456442"/>
          </a:xfrm>
        </p:spPr>
        <p:txBody>
          <a:bodyPr>
            <a:noAutofit/>
          </a:bodyPr>
          <a:lstStyle/>
          <a:p>
            <a:r>
              <a:rPr lang="tr-TR" sz="3200" dirty="0"/>
              <a:t>Defter Beyan Sistemi (VUK 486 GT)</a:t>
            </a:r>
            <a:br>
              <a:rPr lang="tr-TR" sz="3200" dirty="0"/>
            </a:br>
            <a:br>
              <a:rPr lang="tr-TR" sz="3200" dirty="0"/>
            </a:br>
            <a:r>
              <a:rPr lang="tr-TR" sz="3200" dirty="0"/>
              <a:t>17.12.2017</a:t>
            </a:r>
          </a:p>
        </p:txBody>
      </p:sp>
      <p:sp>
        <p:nvSpPr>
          <p:cNvPr id="3" name="İçerik Yer Tutucusu 2"/>
          <p:cNvSpPr>
            <a:spLocks noGrp="1"/>
          </p:cNvSpPr>
          <p:nvPr>
            <p:ph idx="1"/>
          </p:nvPr>
        </p:nvSpPr>
        <p:spPr>
          <a:xfrm>
            <a:off x="4600280" y="565609"/>
            <a:ext cx="7466029" cy="6202837"/>
          </a:xfrm>
        </p:spPr>
        <p:txBody>
          <a:bodyPr>
            <a:normAutofit/>
          </a:bodyPr>
          <a:lstStyle/>
          <a:p>
            <a:r>
              <a:rPr lang="tr-TR" dirty="0"/>
              <a:t>Defter-Beyan Sistemine yapılan kayıtlar, oluşturulan defter, liste vb. bilgiler, elektronik ortamda gönderilen beyanname, bildirim ve dilekçeler ile elektronik belgelerin içeriğinden ve doğruluğundan </a:t>
            </a:r>
            <a:r>
              <a:rPr lang="tr-TR" u="sng" dirty="0"/>
              <a:t>Sistemi doğrudan kendisinin kullanması durumunda mükellefler sorumlu olacaktır. Sistemin aracılık ve sorumluluk sözleşmesi imzalanarak yetki verilen kişiler aracılığıyla kullanılması durumunda mükellefler, defter, beyanname, bildirim ve dilekçelere kaydedilmesi/yansıması gereken her türlü bilginin meslek mensubuna/odasına tam ve doğru bir şekilde sunulmasından sorumlu iken, </a:t>
            </a:r>
            <a:r>
              <a:rPr lang="tr-TR" b="1" u="sng" dirty="0"/>
              <a:t>meslek mensubu/odası deftere kaydedilen bilgilerin dayanağı olan ilgili belgelere uygunluğundan ve gönderilmesine aracılık ettiği beyanname, bildirim ve dilekçelerin defter kayıtlarına ve kayıtların dayandığı belgelere uygun olmamasından dolayı ortaya çıkacak vergi </a:t>
            </a:r>
            <a:r>
              <a:rPr lang="tr-TR" b="1" u="sng" dirty="0" err="1"/>
              <a:t>ziyaına</a:t>
            </a:r>
            <a:r>
              <a:rPr lang="tr-TR" b="1" u="sng" dirty="0"/>
              <a:t> bağlı olarak salınacak vergi, kesilecek ceza ve hesaplanacak faizlerin ödenmesinden mükellefle birlikte müştereken ve </a:t>
            </a:r>
            <a:r>
              <a:rPr lang="tr-TR" b="1" u="sng" dirty="0" err="1"/>
              <a:t>müteselsilen</a:t>
            </a:r>
            <a:r>
              <a:rPr lang="tr-TR" b="1" u="sng" dirty="0"/>
              <a:t> sorumludur</a:t>
            </a:r>
            <a:r>
              <a:rPr lang="tr-TR" u="sng" dirty="0"/>
              <a:t>.</a:t>
            </a:r>
            <a:endParaRPr lang="tr-TR" altLang="tr-TR" sz="4400" b="1" u="sng" dirty="0">
              <a:solidFill>
                <a:srgbClr val="C00000"/>
              </a:solidFill>
              <a:latin typeface="Arial" panose="020B0604020202020204" pitchFamily="34" charset="0"/>
            </a:endParaRPr>
          </a:p>
        </p:txBody>
      </p:sp>
    </p:spTree>
    <p:extLst>
      <p:ext uri="{BB962C8B-B14F-4D97-AF65-F5344CB8AC3E}">
        <p14:creationId xmlns:p14="http://schemas.microsoft.com/office/powerpoint/2010/main" val="4005780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498979" cy="2456442"/>
          </a:xfrm>
        </p:spPr>
        <p:txBody>
          <a:bodyPr>
            <a:noAutofit/>
          </a:bodyPr>
          <a:lstStyle/>
          <a:p>
            <a:r>
              <a:rPr lang="tr-TR" sz="3200" b="1" dirty="0"/>
              <a:t>Elektronik Ticaret Bilgi Sistemi ve Bildirim Yükümlülüğü</a:t>
            </a:r>
            <a:br>
              <a:rPr lang="tr-TR" sz="3200" b="1" dirty="0"/>
            </a:br>
            <a:br>
              <a:rPr lang="tr-TR" sz="3200" b="1" dirty="0"/>
            </a:br>
            <a:r>
              <a:rPr lang="tr-TR" sz="3200" dirty="0"/>
              <a:t>11 Ağustos 2017 </a:t>
            </a:r>
          </a:p>
        </p:txBody>
      </p:sp>
      <p:sp>
        <p:nvSpPr>
          <p:cNvPr id="3" name="İçerik Yer Tutucusu 2"/>
          <p:cNvSpPr>
            <a:spLocks noGrp="1"/>
          </p:cNvSpPr>
          <p:nvPr>
            <p:ph idx="1"/>
          </p:nvPr>
        </p:nvSpPr>
        <p:spPr>
          <a:xfrm>
            <a:off x="4553146" y="527901"/>
            <a:ext cx="7466029" cy="6202837"/>
          </a:xfrm>
        </p:spPr>
        <p:txBody>
          <a:bodyPr>
            <a:normAutofit/>
          </a:bodyPr>
          <a:lstStyle/>
          <a:p>
            <a:r>
              <a:rPr lang="tr-TR" b="1" dirty="0">
                <a:solidFill>
                  <a:srgbClr val="0070C0"/>
                </a:solidFill>
              </a:rPr>
              <a:t>ETBİS Nedir?</a:t>
            </a:r>
            <a:endParaRPr lang="tr-TR" dirty="0">
              <a:solidFill>
                <a:srgbClr val="0070C0"/>
              </a:solidFill>
            </a:endParaRPr>
          </a:p>
          <a:p>
            <a:r>
              <a:rPr lang="tr-TR" dirty="0"/>
              <a:t>Elektronik Ticaret Bilgi Sistemi (ETBİS) Hizmet sağlayıcı ve aracı hizmet sağlayıcıların kayıt altına alınması, elektronik ticaret verilerinin toplanması, bu verilerin işlenerek istatistiki bilgilerin üretilmesi amacıyla </a:t>
            </a:r>
            <a:r>
              <a:rPr lang="tr-TR" b="1" dirty="0">
                <a:solidFill>
                  <a:srgbClr val="C00000"/>
                </a:solidFill>
              </a:rPr>
              <a:t>Gümrük ve Ticaret Bakanlığı tarafından </a:t>
            </a:r>
            <a:r>
              <a:rPr lang="tr-TR" dirty="0"/>
              <a:t>oluşturulan ve mevzuat kapsamında </a:t>
            </a:r>
            <a:r>
              <a:rPr lang="tr-TR" b="1" dirty="0">
                <a:solidFill>
                  <a:srgbClr val="C00000"/>
                </a:solidFill>
              </a:rPr>
              <a:t>kayıt ve bildirim </a:t>
            </a:r>
            <a:r>
              <a:rPr lang="tr-TR" dirty="0"/>
              <a:t>yapılabilmesine imkan sağlayan bilgi sistemidir.</a:t>
            </a:r>
          </a:p>
        </p:txBody>
      </p:sp>
    </p:spTree>
    <p:extLst>
      <p:ext uri="{BB962C8B-B14F-4D97-AF65-F5344CB8AC3E}">
        <p14:creationId xmlns:p14="http://schemas.microsoft.com/office/powerpoint/2010/main" val="1513671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498979" cy="2456442"/>
          </a:xfrm>
        </p:spPr>
        <p:txBody>
          <a:bodyPr>
            <a:noAutofit/>
          </a:bodyPr>
          <a:lstStyle/>
          <a:p>
            <a:r>
              <a:rPr lang="tr-TR" sz="3200" b="1" dirty="0"/>
              <a:t>Elektronik Ticaret Bilgi Sistemi ve Bildirim Yükümlülüğü</a:t>
            </a:r>
            <a:br>
              <a:rPr lang="tr-TR" sz="3200" b="1" dirty="0"/>
            </a:br>
            <a:br>
              <a:rPr lang="tr-TR" sz="3200" b="1" dirty="0"/>
            </a:br>
            <a:r>
              <a:rPr lang="tr-TR" sz="3200" dirty="0"/>
              <a:t>11 Ağustos 2017 </a:t>
            </a:r>
          </a:p>
        </p:txBody>
      </p:sp>
      <p:sp>
        <p:nvSpPr>
          <p:cNvPr id="3" name="İçerik Yer Tutucusu 2"/>
          <p:cNvSpPr>
            <a:spLocks noGrp="1"/>
          </p:cNvSpPr>
          <p:nvPr>
            <p:ph idx="1"/>
          </p:nvPr>
        </p:nvSpPr>
        <p:spPr>
          <a:xfrm>
            <a:off x="4553146" y="527901"/>
            <a:ext cx="7466029" cy="6202837"/>
          </a:xfrm>
        </p:spPr>
        <p:txBody>
          <a:bodyPr>
            <a:normAutofit/>
          </a:bodyPr>
          <a:lstStyle/>
          <a:p>
            <a:r>
              <a:rPr lang="tr-TR" b="1" dirty="0">
                <a:solidFill>
                  <a:srgbClr val="0070C0"/>
                </a:solidFill>
              </a:rPr>
              <a:t>Kimler ETBİS’ e Kayıt Olmak Zorunda?</a:t>
            </a:r>
            <a:endParaRPr lang="tr-TR" dirty="0">
              <a:solidFill>
                <a:srgbClr val="0070C0"/>
              </a:solidFill>
            </a:endParaRPr>
          </a:p>
          <a:p>
            <a:r>
              <a:rPr lang="tr-TR" dirty="0"/>
              <a:t>Aşağıda belirtilen </a:t>
            </a:r>
            <a:r>
              <a:rPr lang="tr-TR" b="1" u="sng" dirty="0">
                <a:solidFill>
                  <a:srgbClr val="C00000"/>
                </a:solidFill>
              </a:rPr>
              <a:t>gerçek veya tüzel kişiler faaliyete başlamadan önce</a:t>
            </a:r>
            <a:r>
              <a:rPr lang="tr-TR" b="1" dirty="0">
                <a:solidFill>
                  <a:srgbClr val="C00000"/>
                </a:solidFill>
              </a:rPr>
              <a:t> ETBİS’ e kayıt olmak zorundadır.</a:t>
            </a:r>
          </a:p>
          <a:p>
            <a:r>
              <a:rPr lang="tr-TR" dirty="0"/>
              <a:t>a) Kendilerine ait </a:t>
            </a:r>
            <a:r>
              <a:rPr lang="tr-TR" dirty="0">
                <a:solidFill>
                  <a:srgbClr val="C00000"/>
                </a:solidFill>
              </a:rPr>
              <a:t>elektronik ticaret ortamında faaliyet gösteren </a:t>
            </a:r>
            <a:r>
              <a:rPr lang="tr-TR" dirty="0"/>
              <a:t>hizmet sağlayıcılar.</a:t>
            </a:r>
          </a:p>
          <a:p>
            <a:r>
              <a:rPr lang="tr-TR" dirty="0"/>
              <a:t>b) </a:t>
            </a:r>
            <a:r>
              <a:rPr lang="tr-TR" dirty="0">
                <a:solidFill>
                  <a:srgbClr val="C00000"/>
                </a:solidFill>
              </a:rPr>
              <a:t>Aracı hizmet sağlayıcılar</a:t>
            </a:r>
            <a:r>
              <a:rPr lang="tr-TR" dirty="0"/>
              <a:t>. (Başkalarına ait iktisadî ve ticari faaliyetlerin yapılmasına elektronik ticaret ortamını sağlayan gerçek ya da tüzel kişiler-Pazar yerleri)</a:t>
            </a:r>
          </a:p>
          <a:p>
            <a:r>
              <a:rPr lang="tr-TR" dirty="0"/>
              <a:t>c) Yurt içinde yerleşik olup yurt içinde elektronik ticaret faaliyetinde bulunmamakla birlikte yurt dışında yerleşik bir aracı hizmet sağlayıcı üzerinden sözleşme yapan veya sipariş alan hizmet sağlayıcılar.</a:t>
            </a:r>
          </a:p>
        </p:txBody>
      </p:sp>
    </p:spTree>
    <p:extLst>
      <p:ext uri="{BB962C8B-B14F-4D97-AF65-F5344CB8AC3E}">
        <p14:creationId xmlns:p14="http://schemas.microsoft.com/office/powerpoint/2010/main" val="915481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498979" cy="2456442"/>
          </a:xfrm>
        </p:spPr>
        <p:txBody>
          <a:bodyPr>
            <a:noAutofit/>
          </a:bodyPr>
          <a:lstStyle/>
          <a:p>
            <a:r>
              <a:rPr lang="tr-TR" sz="3200" b="1" dirty="0"/>
              <a:t>Elektronik Ticaret Bilgi Sistemi ve Bildirim Yükümlülüğü</a:t>
            </a:r>
            <a:br>
              <a:rPr lang="tr-TR" sz="3200" b="1" dirty="0"/>
            </a:br>
            <a:br>
              <a:rPr lang="tr-TR" sz="3200" b="1" dirty="0"/>
            </a:br>
            <a:r>
              <a:rPr lang="tr-TR" sz="3200" dirty="0"/>
              <a:t>11 Ağustos 2017 </a:t>
            </a:r>
          </a:p>
        </p:txBody>
      </p:sp>
      <p:sp>
        <p:nvSpPr>
          <p:cNvPr id="3" name="İçerik Yer Tutucusu 2"/>
          <p:cNvSpPr>
            <a:spLocks noGrp="1"/>
          </p:cNvSpPr>
          <p:nvPr>
            <p:ph idx="1"/>
          </p:nvPr>
        </p:nvSpPr>
        <p:spPr>
          <a:xfrm>
            <a:off x="4553146" y="527901"/>
            <a:ext cx="7466029" cy="6202837"/>
          </a:xfrm>
        </p:spPr>
        <p:txBody>
          <a:bodyPr>
            <a:normAutofit/>
          </a:bodyPr>
          <a:lstStyle/>
          <a:p>
            <a:r>
              <a:rPr lang="tr-TR" b="1" dirty="0">
                <a:solidFill>
                  <a:srgbClr val="0070C0"/>
                </a:solidFill>
              </a:rPr>
              <a:t>ETBİS’ e Kayıt için Hangi Bilgilere İhtiyaç Var?</a:t>
            </a:r>
            <a:endParaRPr lang="tr-TR" dirty="0">
              <a:solidFill>
                <a:srgbClr val="0070C0"/>
              </a:solidFill>
            </a:endParaRPr>
          </a:p>
          <a:p>
            <a:pPr lvl="0"/>
            <a:r>
              <a:rPr lang="tr-TR" dirty="0"/>
              <a:t>Gerçek veya tüzel kişi tacirler için MERSİS numarası ve vergi kimlik numarası, </a:t>
            </a:r>
          </a:p>
          <a:p>
            <a:r>
              <a:rPr lang="tr-TR" dirty="0"/>
              <a:t>Esnaf ve sanatkârlar için T.C. kimlik numarası ve vergi kimlik numarası.</a:t>
            </a:r>
          </a:p>
          <a:p>
            <a:pPr lvl="0"/>
            <a:r>
              <a:rPr lang="tr-TR" dirty="0"/>
              <a:t>Elektronik ticaret veya aracılık faaliyetinde bulunulan mobil uygulama ve alan adı.</a:t>
            </a:r>
          </a:p>
        </p:txBody>
      </p:sp>
    </p:spTree>
    <p:extLst>
      <p:ext uri="{BB962C8B-B14F-4D97-AF65-F5344CB8AC3E}">
        <p14:creationId xmlns:p14="http://schemas.microsoft.com/office/powerpoint/2010/main" val="3207687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498979" cy="2456442"/>
          </a:xfrm>
        </p:spPr>
        <p:txBody>
          <a:bodyPr>
            <a:noAutofit/>
          </a:bodyPr>
          <a:lstStyle/>
          <a:p>
            <a:r>
              <a:rPr lang="tr-TR" sz="3200" b="1" dirty="0"/>
              <a:t>Elektronik Ticaret Bilgi Sistemi ve Bildirim Yükümlülüğü</a:t>
            </a:r>
            <a:br>
              <a:rPr lang="tr-TR" sz="3200" b="1" dirty="0"/>
            </a:br>
            <a:br>
              <a:rPr lang="tr-TR" sz="3200" b="1" dirty="0"/>
            </a:br>
            <a:r>
              <a:rPr lang="tr-TR" sz="3200" dirty="0"/>
              <a:t>11 Ağustos 2017 </a:t>
            </a:r>
          </a:p>
        </p:txBody>
      </p:sp>
      <p:sp>
        <p:nvSpPr>
          <p:cNvPr id="3" name="İçerik Yer Tutucusu 2"/>
          <p:cNvSpPr>
            <a:spLocks noGrp="1"/>
          </p:cNvSpPr>
          <p:nvPr>
            <p:ph idx="1"/>
          </p:nvPr>
        </p:nvSpPr>
        <p:spPr>
          <a:xfrm>
            <a:off x="4553146" y="527901"/>
            <a:ext cx="7466029" cy="6202837"/>
          </a:xfrm>
        </p:spPr>
        <p:txBody>
          <a:bodyPr>
            <a:normAutofit fontScale="85000" lnSpcReduction="10000"/>
          </a:bodyPr>
          <a:lstStyle/>
          <a:p>
            <a:r>
              <a:rPr lang="tr-TR" b="1" dirty="0"/>
              <a:t>ETBİS’ e Bildirim yükümlülüğü</a:t>
            </a:r>
            <a:endParaRPr lang="tr-TR" dirty="0"/>
          </a:p>
          <a:p>
            <a:pPr lvl="0"/>
            <a:r>
              <a:rPr lang="tr-TR" dirty="0"/>
              <a:t>ETBİS’ e kayıt edilen hizmet sağlayıcı ve aracı hizmet sağlayıcılardan;</a:t>
            </a:r>
          </a:p>
          <a:p>
            <a:r>
              <a:rPr lang="tr-TR" b="1" u="sng" dirty="0"/>
              <a:t>01.12.2017 tarihi itibarıyla faaliyette olanlar</a:t>
            </a:r>
            <a:r>
              <a:rPr lang="tr-TR" dirty="0"/>
              <a:t> kendilerine ilişkin olarak aşağıda belirtilen hususları </a:t>
            </a:r>
            <a:r>
              <a:rPr lang="tr-TR" b="1" dirty="0">
                <a:solidFill>
                  <a:srgbClr val="C00000"/>
                </a:solidFill>
              </a:rPr>
              <a:t>31.12.2017</a:t>
            </a:r>
            <a:r>
              <a:rPr lang="tr-TR" dirty="0"/>
              <a:t> </a:t>
            </a:r>
            <a:r>
              <a:rPr lang="tr-TR" b="1" dirty="0">
                <a:solidFill>
                  <a:srgbClr val="C00000"/>
                </a:solidFill>
              </a:rPr>
              <a:t>tarihine kadar </a:t>
            </a:r>
            <a:r>
              <a:rPr lang="tr-TR" dirty="0"/>
              <a:t>bildirimde bulunmak zorundadır.</a:t>
            </a:r>
          </a:p>
          <a:p>
            <a:r>
              <a:rPr lang="tr-TR" dirty="0"/>
              <a:t>a) ticaretin türü.</a:t>
            </a:r>
          </a:p>
          <a:p>
            <a:r>
              <a:rPr lang="tr-TR" b="1" dirty="0">
                <a:solidFill>
                  <a:srgbClr val="C00000"/>
                </a:solidFill>
              </a:rPr>
              <a:t>c) </a:t>
            </a:r>
            <a:r>
              <a:rPr lang="tr-TR" b="1" dirty="0" err="1">
                <a:solidFill>
                  <a:srgbClr val="C00000"/>
                </a:solidFill>
              </a:rPr>
              <a:t>ElektroTebligata</a:t>
            </a:r>
            <a:r>
              <a:rPr lang="tr-TR" b="1" dirty="0">
                <a:solidFill>
                  <a:srgbClr val="C00000"/>
                </a:solidFill>
              </a:rPr>
              <a:t> elverişli KEP adresi.</a:t>
            </a:r>
          </a:p>
          <a:p>
            <a:r>
              <a:rPr lang="tr-TR" dirty="0"/>
              <a:t>b) Elektronik </a:t>
            </a:r>
            <a:r>
              <a:rPr lang="tr-TR" dirty="0" err="1"/>
              <a:t>nik</a:t>
            </a:r>
            <a:r>
              <a:rPr lang="tr-TR" dirty="0"/>
              <a:t> ticaret dışındaki ticari faaliyetleri.</a:t>
            </a:r>
          </a:p>
          <a:p>
            <a:r>
              <a:rPr lang="tr-TR" dirty="0"/>
              <a:t>ç) Elektronik ticaret ortamında sunulan mal ve hizmetlerin türü.</a:t>
            </a:r>
          </a:p>
          <a:p>
            <a:r>
              <a:rPr lang="tr-TR" dirty="0"/>
              <a:t>d) Elektronik ticaret ortamında sunulan ödeme yöntemleri.</a:t>
            </a:r>
          </a:p>
          <a:p>
            <a:r>
              <a:rPr lang="tr-TR" dirty="0"/>
              <a:t>e) Elektronik ticaret ortamında ikinci el malların satışa sunulup sunulmadığı ve satışa sunulan ikinci el malların türü.</a:t>
            </a:r>
          </a:p>
          <a:p>
            <a:r>
              <a:rPr lang="tr-TR" dirty="0"/>
              <a:t>f) 19.10.2005 tarihli ve </a:t>
            </a:r>
            <a:r>
              <a:rPr lang="tr-TR" dirty="0">
                <a:hlinkClick r:id="rId2"/>
              </a:rPr>
              <a:t>5411 sayılı Bankacılık Kanunu</a:t>
            </a:r>
            <a:r>
              <a:rPr lang="tr-TR" dirty="0"/>
              <a:t> kapsamında faaliyet gösteren bankalar ile 20.6.2013 tarihli ve </a:t>
            </a:r>
            <a:r>
              <a:rPr lang="tr-TR" dirty="0">
                <a:hlinkClick r:id="rId3"/>
              </a:rPr>
              <a:t>6493 sayılı Ödeme ve Menkul Kıymet Mutabakat Sistemleri, Ödeme Hizmetleri ve Elektronik Para Kuruluşları Hakkında Kanun</a:t>
            </a:r>
            <a:r>
              <a:rPr lang="tr-TR" dirty="0"/>
              <a:t> kapsamında faaliyet gösteren ödeme ve elektronik para kuruluşlarından alınan hizmetlere ilişkin bilgiler.</a:t>
            </a:r>
          </a:p>
          <a:p>
            <a:r>
              <a:rPr lang="tr-TR" dirty="0"/>
              <a:t>ğ) 11.6.2009 tarihli ve 27255 sayılı Resmî </a:t>
            </a:r>
            <a:r>
              <a:rPr lang="tr-TR" dirty="0" err="1"/>
              <a:t>Gazete’de</a:t>
            </a:r>
            <a:r>
              <a:rPr lang="tr-TR" dirty="0"/>
              <a:t> yayımlanan </a:t>
            </a:r>
            <a:r>
              <a:rPr lang="tr-TR" b="1" dirty="0">
                <a:hlinkClick r:id="rId4"/>
              </a:rPr>
              <a:t>Karayolu Taşıma Yönetmeliği</a:t>
            </a:r>
            <a:r>
              <a:rPr lang="tr-TR" dirty="0"/>
              <a:t> uyarınca M türü yetki belgesi alan kargo ve lojistik işletmecilerinden alınan hizmetlere ilişkin bilgiler.</a:t>
            </a:r>
          </a:p>
        </p:txBody>
      </p:sp>
    </p:spTree>
    <p:extLst>
      <p:ext uri="{BB962C8B-B14F-4D97-AF65-F5344CB8AC3E}">
        <p14:creationId xmlns:p14="http://schemas.microsoft.com/office/powerpoint/2010/main" val="4272462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498979" cy="2456442"/>
          </a:xfrm>
        </p:spPr>
        <p:txBody>
          <a:bodyPr>
            <a:noAutofit/>
          </a:bodyPr>
          <a:lstStyle/>
          <a:p>
            <a:r>
              <a:rPr lang="tr-TR" sz="3200" b="1" dirty="0"/>
              <a:t>Elektronik Ticaret Bilgi Sistemi ve Bildirim Yükümlülüğü</a:t>
            </a:r>
            <a:br>
              <a:rPr lang="tr-TR" sz="3200" b="1" dirty="0"/>
            </a:br>
            <a:br>
              <a:rPr lang="tr-TR" sz="3200" b="1" dirty="0"/>
            </a:br>
            <a:r>
              <a:rPr lang="tr-TR" sz="3200" dirty="0"/>
              <a:t>11 Ağustos 2017 </a:t>
            </a:r>
          </a:p>
        </p:txBody>
      </p:sp>
      <p:sp>
        <p:nvSpPr>
          <p:cNvPr id="3" name="İçerik Yer Tutucusu 2"/>
          <p:cNvSpPr>
            <a:spLocks noGrp="1"/>
          </p:cNvSpPr>
          <p:nvPr>
            <p:ph idx="1"/>
          </p:nvPr>
        </p:nvSpPr>
        <p:spPr>
          <a:xfrm>
            <a:off x="4553146" y="527901"/>
            <a:ext cx="7466029" cy="6202837"/>
          </a:xfrm>
        </p:spPr>
        <p:txBody>
          <a:bodyPr>
            <a:normAutofit/>
          </a:bodyPr>
          <a:lstStyle/>
          <a:p>
            <a:r>
              <a:rPr lang="tr-TR" b="1" dirty="0"/>
              <a:t>ETBİS’ e Bildirim yükümlülüğü</a:t>
            </a:r>
            <a:endParaRPr lang="tr-TR" dirty="0"/>
          </a:p>
          <a:p>
            <a:pPr lvl="0"/>
            <a:r>
              <a:rPr lang="tr-TR" dirty="0"/>
              <a:t>ETBİS’ e kayıt edilen hizmet sağlayıcı ve aracı hizmet sağlayıcıları;</a:t>
            </a:r>
          </a:p>
          <a:p>
            <a:r>
              <a:rPr lang="tr-TR" dirty="0"/>
              <a:t>Hizmet sağlayıcı ve aracı hizmet sağlayıcılar, kayıt ve bildirim yükümlülüğü bulunan hususlarda meydana gelen değişiklikleri, </a:t>
            </a:r>
            <a:r>
              <a:rPr lang="tr-TR" b="1" u="sng" dirty="0"/>
              <a:t>değişiklik tarihinden itibaren otuz gün içinde</a:t>
            </a:r>
            <a:r>
              <a:rPr lang="tr-TR" dirty="0"/>
              <a:t> bildirir.</a:t>
            </a:r>
          </a:p>
          <a:p>
            <a:r>
              <a:rPr lang="tr-TR" dirty="0"/>
              <a:t>Elektronik ticaret faaliyeti sona eren hizmet sağlayıcılar ile aracılık faaliyeti sona eren aracı hizmet sağlayıcılar bu durumu </a:t>
            </a:r>
            <a:r>
              <a:rPr lang="tr-TR" b="1" u="sng" dirty="0"/>
              <a:t>faaliyetlerinin sona erdiği tarihten itibaren otuz gün içinde</a:t>
            </a:r>
            <a:r>
              <a:rPr lang="tr-TR" dirty="0"/>
              <a:t> bildirir.</a:t>
            </a:r>
          </a:p>
        </p:txBody>
      </p:sp>
    </p:spTree>
    <p:extLst>
      <p:ext uri="{BB962C8B-B14F-4D97-AF65-F5344CB8AC3E}">
        <p14:creationId xmlns:p14="http://schemas.microsoft.com/office/powerpoint/2010/main" val="3944438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498979" cy="2456442"/>
          </a:xfrm>
        </p:spPr>
        <p:txBody>
          <a:bodyPr>
            <a:noAutofit/>
          </a:bodyPr>
          <a:lstStyle/>
          <a:p>
            <a:r>
              <a:rPr lang="tr-TR" sz="3200" b="1" dirty="0"/>
              <a:t>Elektronik Ticaret Bilgi Sistemi ve Bildirim Yükümlülüğü</a:t>
            </a:r>
            <a:br>
              <a:rPr lang="tr-TR" sz="3200" b="1" dirty="0"/>
            </a:br>
            <a:br>
              <a:rPr lang="tr-TR" sz="3200" b="1" dirty="0"/>
            </a:br>
            <a:r>
              <a:rPr lang="tr-TR" sz="3200" dirty="0"/>
              <a:t>11 Ağustos 2017 </a:t>
            </a:r>
          </a:p>
        </p:txBody>
      </p:sp>
      <p:sp>
        <p:nvSpPr>
          <p:cNvPr id="3" name="İçerik Yer Tutucusu 2"/>
          <p:cNvSpPr>
            <a:spLocks noGrp="1"/>
          </p:cNvSpPr>
          <p:nvPr>
            <p:ph idx="1"/>
          </p:nvPr>
        </p:nvSpPr>
        <p:spPr>
          <a:xfrm>
            <a:off x="4553146" y="527901"/>
            <a:ext cx="7466029" cy="6202837"/>
          </a:xfrm>
        </p:spPr>
        <p:txBody>
          <a:bodyPr>
            <a:normAutofit/>
          </a:bodyPr>
          <a:lstStyle/>
          <a:p>
            <a:r>
              <a:rPr lang="tr-TR" b="1" dirty="0">
                <a:solidFill>
                  <a:srgbClr val="0070C0"/>
                </a:solidFill>
              </a:rPr>
              <a:t>ETBİS’ e kayıt neden önemli!</a:t>
            </a:r>
            <a:endParaRPr lang="tr-TR" dirty="0">
              <a:solidFill>
                <a:srgbClr val="0070C0"/>
              </a:solidFill>
            </a:endParaRPr>
          </a:p>
          <a:p>
            <a:r>
              <a:rPr lang="tr-TR" dirty="0"/>
              <a:t>01.01.2018 tarihinden itibaren Ödeme ve elektronik para kuruluşları, bankalar, </a:t>
            </a:r>
            <a:r>
              <a:rPr lang="tr-TR" dirty="0" err="1"/>
              <a:t>Bankalararası</a:t>
            </a:r>
            <a:r>
              <a:rPr lang="tr-TR" dirty="0"/>
              <a:t> Kart Merkezi Anonim Şirketi, kargo ve lojistik işletmecileri, elektronik ticaret altyapı sağlayıcıları ve aracı hizmet sağlayıcılar internet üzerinden yapılan sözleşme ve verilen siparişlere ilişkin Bakanlıkça detayları belirlenen ve anonim hale getirilmiş </a:t>
            </a:r>
            <a:r>
              <a:rPr lang="tr-TR" b="1" dirty="0">
                <a:solidFill>
                  <a:srgbClr val="C00000"/>
                </a:solidFill>
              </a:rPr>
              <a:t>istatistiki bilgileri aylık dönemler halinde bildirilecek</a:t>
            </a:r>
            <a:r>
              <a:rPr lang="tr-TR" dirty="0"/>
              <a:t>. Bir aya ait bilgiler, takip eden ayın son günü saat 24:00’e kadar iletilecek ve çapraz kontrollerle internet üzerinden yapılan tüm işlemler takip edilebilecek.</a:t>
            </a:r>
          </a:p>
          <a:p>
            <a:r>
              <a:rPr lang="tr-TR" dirty="0" err="1"/>
              <a:t>ETBİS’e</a:t>
            </a:r>
            <a:r>
              <a:rPr lang="tr-TR" dirty="0"/>
              <a:t> bildirim sırasında hizmet sağlayıcı ve aracı hizmet sağlayıcıların </a:t>
            </a:r>
            <a:r>
              <a:rPr lang="tr-TR" dirty="0">
                <a:solidFill>
                  <a:srgbClr val="C00000"/>
                </a:solidFill>
              </a:rPr>
              <a:t>sanal pos bilgileri Bankalar arası Kart Merkezi Anonim Şirketi üzerinden sistem aracılığıyla teyit edilecek.</a:t>
            </a:r>
          </a:p>
        </p:txBody>
      </p:sp>
    </p:spTree>
    <p:extLst>
      <p:ext uri="{BB962C8B-B14F-4D97-AF65-F5344CB8AC3E}">
        <p14:creationId xmlns:p14="http://schemas.microsoft.com/office/powerpoint/2010/main" val="4145962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8631" y="2349925"/>
            <a:ext cx="3498979" cy="2456442"/>
          </a:xfrm>
        </p:spPr>
        <p:txBody>
          <a:bodyPr>
            <a:noAutofit/>
          </a:bodyPr>
          <a:lstStyle/>
          <a:p>
            <a:r>
              <a:rPr lang="tr-TR" sz="3200" b="1" dirty="0"/>
              <a:t>Elektronik Ticaret Bilgi Sistemi ve Bildirim Yükümlülüğü</a:t>
            </a:r>
            <a:br>
              <a:rPr lang="tr-TR" sz="3200" b="1" dirty="0"/>
            </a:br>
            <a:br>
              <a:rPr lang="tr-TR" sz="3200" b="1" dirty="0"/>
            </a:br>
            <a:r>
              <a:rPr lang="tr-TR" sz="3200" dirty="0"/>
              <a:t>11 Ağustos 2017 </a:t>
            </a:r>
          </a:p>
        </p:txBody>
      </p:sp>
      <p:sp>
        <p:nvSpPr>
          <p:cNvPr id="3" name="İçerik Yer Tutucusu 2"/>
          <p:cNvSpPr>
            <a:spLocks noGrp="1"/>
          </p:cNvSpPr>
          <p:nvPr>
            <p:ph idx="1"/>
          </p:nvPr>
        </p:nvSpPr>
        <p:spPr>
          <a:xfrm>
            <a:off x="4553146" y="527901"/>
            <a:ext cx="7466029" cy="6202837"/>
          </a:xfrm>
        </p:spPr>
        <p:txBody>
          <a:bodyPr>
            <a:normAutofit/>
          </a:bodyPr>
          <a:lstStyle/>
          <a:p>
            <a:r>
              <a:rPr lang="tr-TR" b="1" dirty="0">
                <a:solidFill>
                  <a:srgbClr val="0070C0"/>
                </a:solidFill>
              </a:rPr>
              <a:t>ETBİS’ e Nasıl Kayıt Olacak?</a:t>
            </a:r>
            <a:endParaRPr lang="tr-TR" dirty="0">
              <a:solidFill>
                <a:srgbClr val="0070C0"/>
              </a:solidFill>
            </a:endParaRPr>
          </a:p>
          <a:p>
            <a:r>
              <a:rPr lang="tr-TR" dirty="0"/>
              <a:t>Gerçek kişiler tarafından yapılacak bildirimler kendileri veya yetkili temsilcileri, tüzel kişiler tarafından yapılacak bildirimler ise yetkili temsilcileri tarafından </a:t>
            </a:r>
            <a:r>
              <a:rPr lang="tr-TR" b="1" u="sng" dirty="0">
                <a:solidFill>
                  <a:srgbClr val="C00000"/>
                </a:solidFill>
              </a:rPr>
              <a:t>e-Devlet kapısı üzerinden</a:t>
            </a:r>
            <a:r>
              <a:rPr lang="tr-TR" dirty="0"/>
              <a:t> ETBİS’ e yapılacak.</a:t>
            </a:r>
          </a:p>
          <a:p>
            <a:r>
              <a:rPr lang="tr-TR" dirty="0" err="1"/>
              <a:t>ETBİS’e</a:t>
            </a:r>
            <a:r>
              <a:rPr lang="tr-TR" dirty="0"/>
              <a:t> kayıt edilen hizmet sağlayıcı ve aracı hizmet sağlayıcılar ile bunlara ilişkin gerekli görülen diğer bilgiler Bakanlık internet adresinden veya Bakanlıkça oluşturulan “www.eticaret.gov.tr” internet adresinde ilan edilecek.</a:t>
            </a:r>
          </a:p>
        </p:txBody>
      </p:sp>
    </p:spTree>
    <p:extLst>
      <p:ext uri="{BB962C8B-B14F-4D97-AF65-F5344CB8AC3E}">
        <p14:creationId xmlns:p14="http://schemas.microsoft.com/office/powerpoint/2010/main" val="1385917581"/>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emplate>TM16401371[[fn=Atlas]]</Template>
  <TotalTime>359</TotalTime>
  <Words>1288</Words>
  <Application>Microsoft Office PowerPoint</Application>
  <PresentationFormat>Geniş ekran</PresentationFormat>
  <Paragraphs>137</Paragraphs>
  <Slides>25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25</vt:i4>
      </vt:variant>
    </vt:vector>
  </HeadingPairs>
  <TitlesOfParts>
    <vt:vector size="30" baseType="lpstr">
      <vt:lpstr>Arial</vt:lpstr>
      <vt:lpstr>Calibri Light</vt:lpstr>
      <vt:lpstr>Rockwell</vt:lpstr>
      <vt:lpstr>Wingdings</vt:lpstr>
      <vt:lpstr>Atlas</vt:lpstr>
      <vt:lpstr>Vergi ve SGK Uygulamalarında son değişiklikler ve dikkat edilmesi gereken hususlar</vt:lpstr>
      <vt:lpstr>Son Düzenlemeler </vt:lpstr>
      <vt:lpstr>Elektronik Ticaret Bilgi Sistemi ve Bildirim Yükümlülüğü  11 Ağustos 2017 </vt:lpstr>
      <vt:lpstr>Elektronik Ticaret Bilgi Sistemi ve Bildirim Yükümlülüğü  11 Ağustos 2017 </vt:lpstr>
      <vt:lpstr>Elektronik Ticaret Bilgi Sistemi ve Bildirim Yükümlülüğü  11 Ağustos 2017 </vt:lpstr>
      <vt:lpstr>Elektronik Ticaret Bilgi Sistemi ve Bildirim Yükümlülüğü  11 Ağustos 2017 </vt:lpstr>
      <vt:lpstr>Elektronik Ticaret Bilgi Sistemi ve Bildirim Yükümlülüğü  11 Ağustos 2017 </vt:lpstr>
      <vt:lpstr>Elektronik Ticaret Bilgi Sistemi ve Bildirim Yükümlülüğü  11 Ağustos 2017 </vt:lpstr>
      <vt:lpstr>Elektronik Ticaret Bilgi Sistemi ve Bildirim Yükümlülüğü  11 Ağustos 2017 </vt:lpstr>
      <vt:lpstr>E-Defter Paket Güncelleme Duyurusu  15.08.2017</vt:lpstr>
      <vt:lpstr>E-Defter Paket Güncelleme Duyurusu  15.08.2017</vt:lpstr>
      <vt:lpstr>Defter Beyan Sistemi (VUK 486 GT)  17.12.2017</vt:lpstr>
      <vt:lpstr>Defter Beyan Sistemi (VUK 486 GT)  17.12.2017</vt:lpstr>
      <vt:lpstr>Defter Beyan Sistemi (VUK 486 GT)  17.12.2017</vt:lpstr>
      <vt:lpstr>Defter Beyan Sistemi (VUK 486 GT)  17.12.2017</vt:lpstr>
      <vt:lpstr>Defter Beyan Sistemi (VUK 486 GT)  17.12.2017</vt:lpstr>
      <vt:lpstr>Defter Beyan Sistemi (VUK 486 GT)  17.12.2017</vt:lpstr>
      <vt:lpstr>Defter Beyan Sistemi (VUK 486 GT)  17.12.2017</vt:lpstr>
      <vt:lpstr>Defter Beyan Sistemi (VUK 486 GT)  17.12.2017</vt:lpstr>
      <vt:lpstr>Defter Beyan Sistemi (VUK 486 GT)  17.12.2017</vt:lpstr>
      <vt:lpstr>Defter Beyan Sistemi (VUK 486 GT)  17.12.2017</vt:lpstr>
      <vt:lpstr>Defter Beyan Sistemi (VUK 486 GT)  17.12.2017</vt:lpstr>
      <vt:lpstr>Defter Beyan Sistemi (VUK 486 GT)  17.12.2017</vt:lpstr>
      <vt:lpstr>Defter Beyan Sistemi (VUK 486 GT)  17.12.2017</vt:lpstr>
      <vt:lpstr>Defter Beyan Sistemi (VUK 486 GT)  17.12.2017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 ve SGK Uygulamalarında son değişiklikler ve dikkat edilmesi gereken hususlar</dc:title>
  <dc:creator>Burhan ERAY</dc:creator>
  <cp:lastModifiedBy>Burhan ERAY</cp:lastModifiedBy>
  <cp:revision>25</cp:revision>
  <dcterms:created xsi:type="dcterms:W3CDTF">2017-10-07T00:25:50Z</dcterms:created>
  <dcterms:modified xsi:type="dcterms:W3CDTF">2017-12-27T14:29:17Z</dcterms:modified>
</cp:coreProperties>
</file>