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256" r:id="rId5"/>
    <p:sldId id="257" r:id="rId6"/>
    <p:sldId id="269" r:id="rId7"/>
    <p:sldId id="270" r:id="rId8"/>
    <p:sldId id="271" r:id="rId9"/>
    <p:sldId id="272" r:id="rId10"/>
    <p:sldId id="273" r:id="rId11"/>
    <p:sldId id="274" r:id="rId12"/>
    <p:sldId id="275" r:id="rId13"/>
    <p:sldId id="276" r:id="rId14"/>
    <p:sldId id="277" r:id="rId15"/>
    <p:sldId id="279" r:id="rId16"/>
    <p:sldId id="280" r:id="rId17"/>
    <p:sldId id="281" r:id="rId18"/>
    <p:sldId id="268" r:id="rId19"/>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501" autoAdjust="0"/>
  </p:normalViewPr>
  <p:slideViewPr>
    <p:cSldViewPr snapToGrid="0" showGuides="1">
      <p:cViewPr varScale="1">
        <p:scale>
          <a:sx n="68" d="100"/>
          <a:sy n="68" d="100"/>
        </p:scale>
        <p:origin x="58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03AEE5D-6B2A-45FF-9A93-F8D71F36EE79}" type="datetime1">
              <a:rPr lang="tr-TR" smtClean="0"/>
              <a:pPr algn="r" rtl="0"/>
              <a:t>20.06.2018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tr-TR" smtClean="0"/>
              <a:pPr algn="r" rtl="0"/>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4D2362BE-E97E-40FB-A708-815F6D70D169}" type="datetime1">
              <a:rPr lang="tr-TR" noProof="0" smtClean="0"/>
              <a:pPr/>
              <a:t>20.06.2018</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tr-TR" noProof="0" smtClean="0"/>
              <a:pPr/>
              <a:t>‹#›</a:t>
            </a:fld>
            <a:endParaRPr lang="tr-T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tr-TR"/>
              <a:t>Asıl başlık stili için tıklayın</a:t>
            </a:r>
            <a:endParaRPr lang="tr-TR" noProof="0" dirty="0"/>
          </a:p>
        </p:txBody>
      </p:sp>
      <p:sp>
        <p:nvSpPr>
          <p:cNvPr id="3" name="Alt Başlık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p>
            <a:r>
              <a:rPr lang="tr-TR" dirty="0"/>
              <a:t>​</a:t>
            </a:r>
            <a:fld id="{8CC5024F-FC10-43EC-90B2-14A686CD0E18}" type="datetime1">
              <a:rPr lang="tr-TR" smtClean="0"/>
              <a:pPr/>
              <a:t>20.06.2018</a:t>
            </a:fld>
            <a:r>
              <a:rPr lang="tr-TR" dirty="0"/>
              <a:t>​</a:t>
            </a:r>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a:t>Asıl başlık stili için tıklayın</a:t>
            </a:r>
            <a:endParaRPr lang="tr-TR" noProof="0" dirty="0"/>
          </a:p>
        </p:txBody>
      </p:sp>
      <p:sp>
        <p:nvSpPr>
          <p:cNvPr id="3" name="Resim Yer Tutucusu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a:lvl1pPr>
          </a:lstStyle>
          <a:p>
            <a:fld id="{D1DA0D8A-3C21-42E2-A072-19EF71ADDE14}" type="datetime1">
              <a:rPr lang="tr-TR" smtClean="0"/>
              <a:pPr/>
              <a:t>20.06.2018</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r>
              <a:rPr lang="tr-TR" dirty="0"/>
              <a:t>​</a:t>
            </a:r>
            <a:fld id="{90B9948F-6C35-4F44-87EE-340F4B9A62E5}" type="datetime1">
              <a:rPr lang="tr-TR" smtClean="0"/>
              <a:pPr/>
              <a:t>20.06.2018</a:t>
            </a:fld>
            <a:r>
              <a:rPr lang="tr-TR" dirty="0"/>
              <a:t>​</a:t>
            </a:r>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rtlCol="0"/>
          <a:lstStyle>
            <a:lvl1pPr rtl="0">
              <a:defRPr/>
            </a:lvl1pPr>
          </a:lstStyle>
          <a:p>
            <a:pPr rtl="0"/>
            <a:r>
              <a:rPr lang="tr-TR" noProof="0"/>
              <a:t>Asıl başlık stili için tıklayın</a:t>
            </a:r>
            <a:endParaRPr lang="tr-TR" noProof="0" dirty="0"/>
          </a:p>
        </p:txBody>
      </p:sp>
      <p:sp>
        <p:nvSpPr>
          <p:cNvPr id="3" name="Dikey Metin Yer Tutucusu 2"/>
          <p:cNvSpPr>
            <a:spLocks noGrp="1"/>
          </p:cNvSpPr>
          <p:nvPr>
            <p:ph type="body" orient="vert" idx="1"/>
          </p:nvPr>
        </p:nvSpPr>
        <p:spPr>
          <a:xfrm>
            <a:off x="1104900" y="365125"/>
            <a:ext cx="8098896" cy="5811838"/>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5F5582A7-8AE1-41B7-AD9C-A6E2FE14B4B7}" type="datetime1">
              <a:rPr lang="tr-TR" smtClean="0"/>
              <a:pPr/>
              <a:t>20.06.2018</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 için tıklayın</a:t>
            </a:r>
            <a:endParaRPr lang="tr-TR" noProof="0" dirty="0"/>
          </a:p>
        </p:txBody>
      </p:sp>
      <p:sp>
        <p:nvSpPr>
          <p:cNvPr id="3" name="İçerik Yer Tutucusu 2"/>
          <p:cNvSpPr>
            <a:spLocks noGrp="1"/>
          </p:cNvSpPr>
          <p:nvPr>
            <p:ph idx="1"/>
          </p:nvPr>
        </p:nvSpPr>
        <p:spPr/>
        <p:txBody>
          <a:bodyPr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2AA002D1-C4DA-4457-8A2A-A94E3772E2A8}" type="datetime1">
              <a:rPr lang="tr-TR" smtClean="0"/>
              <a:pPr/>
              <a:t>20.06.2018</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sp>
        <p:nvSpPr>
          <p:cNvPr id="2" name="Başlık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tr-TR"/>
              <a:t>Asıl başlık stili için tıklayın</a:t>
            </a:r>
            <a:endParaRPr lang="tr-TR" noProof="0" dirty="0"/>
          </a:p>
        </p:txBody>
      </p:sp>
      <p:sp>
        <p:nvSpPr>
          <p:cNvPr id="3" name="Alt Başlık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noProof="0"/>
              <a:t>Asıl alt başlık stilini düzenlemek için tıklayın</a:t>
            </a:r>
            <a:endParaRPr lang="tr-TR" noProof="0" dirty="0"/>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tr-TR" noProof="0"/>
              <a:t>Resim eklemek için simgeye tıklayın</a:t>
            </a:r>
            <a:endParaRPr lang="tr-TR" noProof="0" dirty="0"/>
          </a:p>
        </p:txBody>
      </p:sp>
      <p:sp>
        <p:nvSpPr>
          <p:cNvPr id="19" name="Açıklayıcı Metin"/>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tr-TR" sz="1200" b="1" i="1" noProof="0" dirty="0">
                <a:latin typeface="Arial" pitchFamily="34" charset="0"/>
                <a:cs typeface="Arial" pitchFamily="34" charset="0"/>
              </a:rPr>
              <a:t>NOT:</a:t>
            </a:r>
          </a:p>
          <a:p>
            <a:pPr rtl="0"/>
            <a:r>
              <a:rPr lang="tr-TR" sz="1200" i="1" noProof="0" dirty="0">
                <a:latin typeface="Arial" pitchFamily="34" charset="0"/>
                <a:cs typeface="Arial" pitchFamily="34" charset="0"/>
              </a:rPr>
              <a:t>Bu slayttaki resmi değiştirmek için resmi seçin ve silin. Sonra, yer tutucudaki Resimler simgesine tıklayarak kendi resminizi ekleyin.</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tr-TR"/>
              <a:t>Asıl başlık stili için tıklayın</a:t>
            </a:r>
            <a:endParaRPr lang="tr-TR" noProof="0" dirty="0"/>
          </a:p>
        </p:txBody>
      </p:sp>
      <p:sp>
        <p:nvSpPr>
          <p:cNvPr id="3" name="Metin Yer Tutucusu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noProof="0"/>
              <a:t>Asıl metin stillerini düzenle</a:t>
            </a:r>
          </a:p>
        </p:txBody>
      </p:sp>
      <p:sp>
        <p:nvSpPr>
          <p:cNvPr id="4" name="Tarih Yer Tutucusu 3"/>
          <p:cNvSpPr>
            <a:spLocks noGrp="1"/>
          </p:cNvSpPr>
          <p:nvPr>
            <p:ph type="dt" sz="half" idx="10"/>
          </p:nvPr>
        </p:nvSpPr>
        <p:spPr/>
        <p:txBody>
          <a:bodyPr rtlCol="0"/>
          <a:lstStyle>
            <a:lvl1pPr>
              <a:defRPr/>
            </a:lvl1pPr>
          </a:lstStyle>
          <a:p>
            <a:fld id="{B21CD1C1-8A31-41B9-A065-156D435E96E2}" type="datetime1">
              <a:rPr lang="tr-TR" smtClean="0"/>
              <a:pPr/>
              <a:t>20.06.2018</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pic>
        <p:nvPicPr>
          <p:cNvPr id="7" name="Resi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 için tıklayın</a:t>
            </a:r>
            <a:endParaRPr lang="tr-TR" noProof="0" dirty="0"/>
          </a:p>
        </p:txBody>
      </p:sp>
      <p:sp>
        <p:nvSpPr>
          <p:cNvPr id="3" name="İçerik Yer Tutucus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r>
              <a:rPr lang="tr-TR" dirty="0"/>
              <a:t>​</a:t>
            </a:r>
            <a:fld id="{CBFBAE38-B184-44B3-BA3B-396A8F1C180C}" type="datetime1">
              <a:rPr lang="tr-TR" smtClean="0"/>
              <a:pPr/>
              <a:t>20.06.2018</a:t>
            </a:fld>
            <a:r>
              <a:rPr lang="tr-TR" dirty="0"/>
              <a:t>​</a:t>
            </a:r>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 için tıklayın</a:t>
            </a:r>
            <a:endParaRPr lang="tr-TR" noProof="0" dirty="0"/>
          </a:p>
        </p:txBody>
      </p:sp>
      <p:sp>
        <p:nvSpPr>
          <p:cNvPr id="3" name="Metin Yer Tutucusu 2"/>
          <p:cNvSpPr>
            <a:spLocks noGrp="1"/>
          </p:cNvSpPr>
          <p:nvPr>
            <p:ph type="body" idx="1"/>
          </p:nvPr>
        </p:nvSpPr>
        <p:spPr>
          <a:xfrm>
            <a:off x="110490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a:t>Asıl metin stillerini düzenle</a:t>
            </a:r>
          </a:p>
        </p:txBody>
      </p:sp>
      <p:sp>
        <p:nvSpPr>
          <p:cNvPr id="4" name="İçerik Yer Tutucusu 3"/>
          <p:cNvSpPr>
            <a:spLocks noGrp="1"/>
          </p:cNvSpPr>
          <p:nvPr>
            <p:ph sz="half" idx="2"/>
          </p:nvPr>
        </p:nvSpPr>
        <p:spPr>
          <a:xfrm>
            <a:off x="1104900" y="2424112"/>
            <a:ext cx="4919472" cy="3748088"/>
          </a:xfrm>
        </p:spPr>
        <p:txBody>
          <a:bodyPr rtlCol="0"/>
          <a:lstStyle>
            <a:lvl1pPr>
              <a:defRPr sz="1800"/>
            </a:lvl1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16611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noProof="0"/>
              <a:t>Asıl metin stillerini düzenle</a:t>
            </a:r>
          </a:p>
        </p:txBody>
      </p:sp>
      <p:sp>
        <p:nvSpPr>
          <p:cNvPr id="6" name="İçerik Yer Tutucusu 5"/>
          <p:cNvSpPr>
            <a:spLocks noGrp="1"/>
          </p:cNvSpPr>
          <p:nvPr>
            <p:ph sz="quarter" idx="4"/>
          </p:nvPr>
        </p:nvSpPr>
        <p:spPr>
          <a:xfrm>
            <a:off x="6166110" y="2424112"/>
            <a:ext cx="4919472" cy="3748088"/>
          </a:xfrm>
        </p:spPr>
        <p:txBody>
          <a:bodyPr rtlCol="0"/>
          <a:lstStyle>
            <a:lvl1pPr>
              <a:defRPr sz="1800"/>
            </a:lvl1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518C863B-F7A6-4DF3-BBF1-5257AD3FDACF}" type="datetime1">
              <a:rPr lang="tr-TR" smtClean="0"/>
              <a:pPr/>
              <a:t>20.06.2018</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a:t>Asıl başlık stili için tıklayın</a:t>
            </a:r>
            <a:endParaRPr lang="tr-TR" noProof="0" dirty="0"/>
          </a:p>
        </p:txBody>
      </p:sp>
      <p:sp>
        <p:nvSpPr>
          <p:cNvPr id="3" name="Tarih Yer Tutucusu 2"/>
          <p:cNvSpPr>
            <a:spLocks noGrp="1"/>
          </p:cNvSpPr>
          <p:nvPr>
            <p:ph type="dt" sz="half" idx="10"/>
          </p:nvPr>
        </p:nvSpPr>
        <p:spPr/>
        <p:txBody>
          <a:bodyPr rtlCol="0"/>
          <a:lstStyle/>
          <a:p>
            <a:r>
              <a:rPr lang="tr-TR" dirty="0"/>
              <a:t>​</a:t>
            </a:r>
            <a:fld id="{640DCAEE-D4BE-44EB-87B0-0C856B8BD294}" type="datetime1">
              <a:rPr lang="tr-TR" smtClean="0"/>
              <a:pPr/>
              <a:t>20.06.2018</a:t>
            </a:fld>
            <a:r>
              <a:rPr lang="tr-TR" dirty="0"/>
              <a:t>​</a:t>
            </a:r>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0CF3E193-3E59-4173-AA9D-E2E5052958C9}" type="datetime1">
              <a:rPr lang="tr-TR" smtClean="0"/>
              <a:pPr/>
              <a:t>20.06.2018</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lstStyle>
            <a:lvl1pPr algn="l" rtl="0">
              <a:defRPr sz="3200"/>
            </a:lvl1pPr>
          </a:lstStyle>
          <a:p>
            <a:pPr rtl="0"/>
            <a:r>
              <a:rPr lang="tr-TR"/>
              <a:t>Asıl başlık stili için tıklayın</a:t>
            </a:r>
            <a:endParaRPr lang="tr-TR" noProof="0" dirty="0"/>
          </a:p>
        </p:txBody>
      </p:sp>
      <p:sp>
        <p:nvSpPr>
          <p:cNvPr id="3" name="İçerik Yer Tutucus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r>
              <a:rPr lang="tr-TR" dirty="0"/>
              <a:t>​</a:t>
            </a:r>
            <a:fld id="{6CF079EB-9CA5-4E80-A77B-A4FC36BC9F8F}" type="datetime1">
              <a:rPr lang="tr-TR" smtClean="0"/>
              <a:pPr/>
              <a:t>20.06.2018</a:t>
            </a:fld>
            <a:r>
              <a:rPr lang="tr-TR" dirty="0"/>
              <a:t>​</a:t>
            </a:r>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0FF54DE5-C571-48E8-A5BC-B369434E2F44}" type="slidenum">
              <a:rPr lang="tr-TR" noProof="0" smtClean="0"/>
              <a:t>‹#›</a:t>
            </a:fld>
            <a:endParaRPr lang="tr-T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a:p>
            <a:pPr lvl="5" rtl="0"/>
            <a:r>
              <a:rPr lang="tr-TR" noProof="0" dirty="0"/>
              <a:t>Altıncı düzey</a:t>
            </a:r>
          </a:p>
          <a:p>
            <a:pPr lvl="6" rtl="0"/>
            <a:r>
              <a:rPr lang="tr-TR" noProof="0" dirty="0"/>
              <a:t>Yedinci düzey</a:t>
            </a:r>
          </a:p>
          <a:p>
            <a:pPr lvl="7" rtl="0"/>
            <a:r>
              <a:rPr lang="tr-TR" noProof="0" dirty="0"/>
              <a:t>Sekizinci düzey</a:t>
            </a:r>
          </a:p>
          <a:p>
            <a:pPr lvl="8" rtl="0"/>
            <a:r>
              <a:rPr lang="tr-TR" noProof="0" dirty="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4B0A7983-9BC1-48E3-B0A2-CC979373F1C6}" type="datetime1">
              <a:rPr lang="tr-TR" smtClean="0"/>
              <a:pPr/>
              <a:t>20.06.2018</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tr-TR" noProof="0"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burhaneray.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lomaliye.com/2018/05/25/7144-sayili-kanu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188536" y="1600200"/>
            <a:ext cx="6650414" cy="3216897"/>
          </a:xfrm>
        </p:spPr>
        <p:txBody>
          <a:bodyPr rtlCol="0" anchor="ctr">
            <a:normAutofit/>
          </a:bodyPr>
          <a:lstStyle/>
          <a:p>
            <a:r>
              <a:rPr lang="tr-TR" sz="3200" b="1" dirty="0"/>
              <a:t>7144 Sayılı Torba Kanunla Getirilen Yeniden Değerleme Uygulaması Ve Muhasebeleştirilmesi</a:t>
            </a:r>
            <a:r>
              <a:rPr lang="tr-TR" b="1" dirty="0"/>
              <a:t> </a:t>
            </a:r>
          </a:p>
        </p:txBody>
      </p:sp>
      <p:sp>
        <p:nvSpPr>
          <p:cNvPr id="7" name="Alt Başlık 6"/>
          <p:cNvSpPr>
            <a:spLocks noGrp="1"/>
          </p:cNvSpPr>
          <p:nvPr>
            <p:ph type="subTitle" idx="1"/>
          </p:nvPr>
        </p:nvSpPr>
        <p:spPr>
          <a:xfrm>
            <a:off x="1104900" y="4817097"/>
            <a:ext cx="5734050" cy="650252"/>
          </a:xfrm>
        </p:spPr>
        <p:txBody>
          <a:bodyPr rtlCol="0">
            <a:noAutofit/>
          </a:bodyPr>
          <a:lstStyle/>
          <a:p>
            <a:pPr algn="r" rtl="0"/>
            <a:r>
              <a:rPr lang="tr-TR" sz="2300" b="1" dirty="0"/>
              <a:t>Burhan ERAY</a:t>
            </a:r>
          </a:p>
          <a:p>
            <a:pPr algn="r" rtl="0"/>
            <a:r>
              <a:rPr lang="tr-TR" sz="2300" b="1" dirty="0"/>
              <a:t>Mali Müşavir &amp; Bağımsız Denetçi</a:t>
            </a:r>
            <a:endParaRPr lang="en-US" sz="2300" b="1" dirty="0"/>
          </a:p>
        </p:txBody>
      </p:sp>
      <p:pic>
        <p:nvPicPr>
          <p:cNvPr id="4" name="Resim Yer Tutucusu 3" descr="Masada açık duran kitap, arka planda bulanıklaştırılmış kitap rafları" title="Örnek Resim"/>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a:xfrm>
            <a:off x="1104899" y="1600200"/>
            <a:ext cx="10282679" cy="4572000"/>
          </a:xfrm>
        </p:spPr>
        <p:txBody>
          <a:bodyPr rtlCol="0">
            <a:normAutofit/>
          </a:bodyPr>
          <a:lstStyle/>
          <a:p>
            <a:pPr algn="just"/>
            <a:endParaRPr lang="tr-TR" sz="2400" dirty="0"/>
          </a:p>
          <a:p>
            <a:r>
              <a:rPr lang="tr-TR" sz="2400" b="1" dirty="0">
                <a:solidFill>
                  <a:srgbClr val="0070C0"/>
                </a:solidFill>
              </a:rPr>
              <a:t>Yeniden değerlemeye tabi tutulan taşınmazların elden çıkarılması</a:t>
            </a:r>
          </a:p>
          <a:p>
            <a:r>
              <a:rPr lang="tr-TR" sz="2400" dirty="0"/>
              <a:t>Yeniden değerlemeye tabi tutulan taşınmazların elden çıkarılması halinde, </a:t>
            </a:r>
            <a:r>
              <a:rPr lang="tr-TR" sz="2400" b="1" u="sng" dirty="0"/>
              <a:t>pasifte özel bir fon hesabında gösterilen değer artışları, kazancın tespitinde dikkate alınmayacaktır.</a:t>
            </a:r>
          </a:p>
        </p:txBody>
      </p:sp>
    </p:spTree>
    <p:extLst>
      <p:ext uri="{BB962C8B-B14F-4D97-AF65-F5344CB8AC3E}">
        <p14:creationId xmlns:p14="http://schemas.microsoft.com/office/powerpoint/2010/main" val="86837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a:xfrm>
            <a:off x="1104899" y="1600200"/>
            <a:ext cx="10282679" cy="4572000"/>
          </a:xfrm>
        </p:spPr>
        <p:txBody>
          <a:bodyPr rtlCol="0">
            <a:normAutofit/>
          </a:bodyPr>
          <a:lstStyle/>
          <a:p>
            <a:pPr algn="just"/>
            <a:endParaRPr lang="tr-TR" sz="2400" dirty="0"/>
          </a:p>
          <a:p>
            <a:r>
              <a:rPr lang="tr-TR" sz="2400" b="1" dirty="0">
                <a:solidFill>
                  <a:srgbClr val="0070C0"/>
                </a:solidFill>
              </a:rPr>
              <a:t>Amortisman uygulaması</a:t>
            </a:r>
          </a:p>
          <a:p>
            <a:r>
              <a:rPr lang="tr-TR" sz="2400" dirty="0"/>
              <a:t>Taşınmazlarını yeniden değerlemeye tabi tutan mükellefler bu kıymetlerini, yapılan </a:t>
            </a:r>
            <a:r>
              <a:rPr lang="tr-TR" sz="2400" b="1" u="sng" dirty="0">
                <a:solidFill>
                  <a:srgbClr val="FF0000"/>
                </a:solidFill>
              </a:rPr>
              <a:t>yeniden değerleme sonrasında bulunan değerleri üzerinden amortismana tabi tutmaya devam edeceklerdir.</a:t>
            </a:r>
          </a:p>
        </p:txBody>
      </p:sp>
    </p:spTree>
    <p:extLst>
      <p:ext uri="{BB962C8B-B14F-4D97-AF65-F5344CB8AC3E}">
        <p14:creationId xmlns:p14="http://schemas.microsoft.com/office/powerpoint/2010/main" val="35695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53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146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 y="1"/>
            <a:ext cx="12113442" cy="6858000"/>
          </a:xfrm>
          <a:prstGeom prst="rect">
            <a:avLst/>
          </a:prstGeom>
        </p:spPr>
      </p:pic>
    </p:spTree>
    <p:extLst>
      <p:ext uri="{BB962C8B-B14F-4D97-AF65-F5344CB8AC3E}">
        <p14:creationId xmlns:p14="http://schemas.microsoft.com/office/powerpoint/2010/main" val="144919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04898" y="4656841"/>
            <a:ext cx="10096501" cy="810508"/>
          </a:xfrm>
        </p:spPr>
        <p:txBody>
          <a:bodyPr rtlCol="0" anchor="ctr"/>
          <a:lstStyle/>
          <a:p>
            <a:pPr algn="ctr" rtl="0"/>
            <a:r>
              <a:rPr lang="tr-TR" b="1" dirty="0">
                <a:hlinkClick r:id="rId2"/>
              </a:rPr>
              <a:t>www.burhaneray.com</a:t>
            </a:r>
            <a:endParaRPr lang="tr-TR" b="1" dirty="0"/>
          </a:p>
          <a:p>
            <a:pPr algn="ctr" rtl="0"/>
            <a:endParaRPr lang="en-US" b="1" dirty="0"/>
          </a:p>
        </p:txBody>
      </p:sp>
      <p:sp>
        <p:nvSpPr>
          <p:cNvPr id="6" name="Alt Başlık 2"/>
          <p:cNvSpPr txBox="1">
            <a:spLocks/>
          </p:cNvSpPr>
          <p:nvPr/>
        </p:nvSpPr>
        <p:spPr>
          <a:xfrm>
            <a:off x="1104898" y="2309567"/>
            <a:ext cx="10096501" cy="1847654"/>
          </a:xfrm>
          <a:prstGeom prst="rect">
            <a:avLst/>
          </a:prstGeom>
        </p:spPr>
        <p:txBody>
          <a:bodyPr vert="horz" lIns="0" tIns="45720" rIns="0" bIns="45720" rtlCol="0" anchor="ctr">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algn="ctr"/>
            <a:r>
              <a:rPr lang="tr-TR" sz="2400" b="1" dirty="0"/>
              <a:t>Burhan ERAY</a:t>
            </a:r>
          </a:p>
          <a:p>
            <a:pPr algn="ctr"/>
            <a:r>
              <a:rPr lang="tr-TR" sz="2400" b="1" dirty="0"/>
              <a:t>Mali Müşavir &amp; Bağımsız Denetçi</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p:txBody>
          <a:bodyPr rtlCol="0">
            <a:normAutofit/>
          </a:bodyPr>
          <a:lstStyle/>
          <a:p>
            <a:pPr algn="just"/>
            <a:endParaRPr lang="tr-TR" sz="2400" dirty="0"/>
          </a:p>
          <a:p>
            <a:pPr algn="just"/>
            <a:r>
              <a:rPr lang="tr-TR" sz="2400" dirty="0"/>
              <a:t>Türkiye Büyük Millet Meclisi tarafından 16.05.2018 tarihinde kabul edilen </a:t>
            </a:r>
            <a:r>
              <a:rPr lang="tr-TR" sz="2400" b="1" dirty="0">
                <a:hlinkClick r:id="rId2"/>
              </a:rPr>
              <a:t>7144 Sayılı Bazı Kanunlarda Değişiklik Yapılması Hakkında Kanun</a:t>
            </a:r>
            <a:r>
              <a:rPr lang="tr-TR" sz="2400" dirty="0"/>
              <a:t>’la </a:t>
            </a:r>
            <a:r>
              <a:rPr lang="tr-TR" sz="2400" b="1" dirty="0">
                <a:solidFill>
                  <a:srgbClr val="FF0000"/>
                </a:solidFill>
              </a:rPr>
              <a:t>Taşınmazların Yeniden Değerlemesine ilişkin uygulama getirilmektedir.</a:t>
            </a:r>
          </a:p>
          <a:p>
            <a:pPr algn="just"/>
            <a:r>
              <a:rPr lang="tr-TR" sz="2400" dirty="0"/>
              <a:t>Kanunun 5. maddesiyle, bilanço esasına göre defter tutan tam mükellef gelir veya kurumlar vergisi mükelleflerinin aktiflerinde yer alan taşınmazlarının değerlerinin Yİ-ÜFE değerindeki artış oranı dikkate alınarak yeniden belirlenebilmesine imkan sağlanmaktadır.</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p:txBody>
          <a:bodyPr rtlCol="0">
            <a:normAutofit/>
          </a:bodyPr>
          <a:lstStyle/>
          <a:p>
            <a:pPr algn="just"/>
            <a:endParaRPr lang="tr-TR" sz="2800" dirty="0"/>
          </a:p>
          <a:p>
            <a:r>
              <a:rPr lang="tr-TR" sz="2800" b="1" dirty="0"/>
              <a:t>Taşınmazların Yeniden Değerlemesine </a:t>
            </a:r>
            <a:r>
              <a:rPr lang="tr-TR" sz="2800" dirty="0"/>
              <a:t>ilişkin uygulamanın sağladığı avantajları;</a:t>
            </a:r>
          </a:p>
          <a:p>
            <a:r>
              <a:rPr lang="tr-TR" sz="2800" dirty="0"/>
              <a:t>a- Taşınmazların gerçek değerleriyle değerlenmesi,</a:t>
            </a:r>
          </a:p>
          <a:p>
            <a:r>
              <a:rPr lang="tr-TR" sz="2800" dirty="0"/>
              <a:t>b- Mali tabloların gerçek değerleri ile gösterilmesi,</a:t>
            </a:r>
          </a:p>
          <a:p>
            <a:r>
              <a:rPr lang="tr-TR" sz="2800" dirty="0"/>
              <a:t>c- Öz sermayenin korunması sağlanacaktır.</a:t>
            </a:r>
          </a:p>
        </p:txBody>
      </p:sp>
    </p:spTree>
    <p:extLst>
      <p:ext uri="{BB962C8B-B14F-4D97-AF65-F5344CB8AC3E}">
        <p14:creationId xmlns:p14="http://schemas.microsoft.com/office/powerpoint/2010/main" val="248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p:txBody>
          <a:bodyPr rtlCol="0">
            <a:normAutofit/>
          </a:bodyPr>
          <a:lstStyle/>
          <a:p>
            <a:pPr algn="just"/>
            <a:r>
              <a:rPr lang="tr-TR" sz="2800" dirty="0"/>
              <a:t>Kimler Yararlanabilir? </a:t>
            </a:r>
          </a:p>
          <a:p>
            <a:r>
              <a:rPr lang="tr-TR" dirty="0"/>
              <a:t>Bu Kanunun 5 inci maddesiyle, </a:t>
            </a:r>
            <a:r>
              <a:rPr lang="tr-TR" b="1" u="sng" dirty="0">
                <a:solidFill>
                  <a:srgbClr val="0070C0"/>
                </a:solidFill>
              </a:rPr>
              <a:t>bilanço esasına göre defter tutan tam mükellef gelir veya kurumlar vergisi mükelleflerinin </a:t>
            </a:r>
            <a:r>
              <a:rPr lang="tr-TR" b="1" u="sng" dirty="0">
                <a:solidFill>
                  <a:srgbClr val="FF0000"/>
                </a:solidFill>
              </a:rPr>
              <a:t>aktiflerinde yer alan taşınmazlarının değerlerinin </a:t>
            </a:r>
            <a:r>
              <a:rPr lang="tr-TR" dirty="0"/>
              <a:t>Yİ-ÜFE değerindeki artış oranı dikkate alınarak yeniden belirlenebilmesine imkan sağlanmaktadır.</a:t>
            </a:r>
          </a:p>
          <a:p>
            <a:r>
              <a:rPr lang="tr-TR" dirty="0"/>
              <a:t>Uygulama </a:t>
            </a:r>
            <a:r>
              <a:rPr lang="tr-TR" b="1" dirty="0"/>
              <a:t>sadece taşınmazların yeniden değerlenmesine imkan sağlamaktadır.</a:t>
            </a:r>
          </a:p>
          <a:p>
            <a:r>
              <a:rPr lang="tr-TR" dirty="0"/>
              <a:t>Bilindiği üzere, “</a:t>
            </a:r>
            <a:r>
              <a:rPr lang="tr-TR" b="1" dirty="0"/>
              <a:t>Taşınmazlar</a:t>
            </a:r>
            <a:r>
              <a:rPr lang="tr-TR" dirty="0"/>
              <a:t>” Türk Medeni Kanunu’nda aşağıdaki şekilde belirlenmiştir:</a:t>
            </a:r>
          </a:p>
          <a:p>
            <a:r>
              <a:rPr lang="tr-TR" dirty="0"/>
              <a:t>Arazi,</a:t>
            </a:r>
          </a:p>
          <a:p>
            <a:r>
              <a:rPr lang="tr-TR" dirty="0"/>
              <a:t>Tapu kütüğünde ayrı sayfaya kaydedilen bağımsız ve sürekli haklar,</a:t>
            </a:r>
          </a:p>
          <a:p>
            <a:r>
              <a:rPr lang="tr-TR" dirty="0"/>
              <a:t>Kat mülkiyeti kütüğüne kayıtlı bağımsız bölümler</a:t>
            </a:r>
          </a:p>
        </p:txBody>
      </p:sp>
    </p:spTree>
    <p:extLst>
      <p:ext uri="{BB962C8B-B14F-4D97-AF65-F5344CB8AC3E}">
        <p14:creationId xmlns:p14="http://schemas.microsoft.com/office/powerpoint/2010/main" val="75227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p:txBody>
          <a:bodyPr rtlCol="0">
            <a:normAutofit/>
          </a:bodyPr>
          <a:lstStyle/>
          <a:p>
            <a:pPr algn="just"/>
            <a:endParaRPr lang="tr-TR" sz="2400" dirty="0"/>
          </a:p>
          <a:p>
            <a:r>
              <a:rPr lang="tr-TR" sz="2400" b="1" dirty="0">
                <a:solidFill>
                  <a:srgbClr val="0070C0"/>
                </a:solidFill>
              </a:rPr>
              <a:t>Uygulama kapsamı dışında tutulanlar</a:t>
            </a:r>
          </a:p>
          <a:p>
            <a:r>
              <a:rPr lang="tr-TR" sz="2400" dirty="0"/>
              <a:t>Finans ve bankacılık sektöründe faaliyet gösterenler, sigorta ve reasürans şirketleri, emeklilik şirketleri ve emeklilik yatırım fonları, münhasıran </a:t>
            </a:r>
            <a:r>
              <a:rPr lang="tr-TR" sz="2400" b="1" dirty="0"/>
              <a:t>sürekli olarak işlenmiş altın, gümüş alım-satımı ve imali ile iştigal eden mükellefler</a:t>
            </a:r>
            <a:r>
              <a:rPr lang="tr-TR" sz="2400" dirty="0"/>
              <a:t> ile Vergi Usul Kanunu’nun 215 inci maddesi uyarınca kendilerine kayıtlarını Türk para birimi dışında başka bir para birimiyle tutmalarına izin verilenler müesseseden faydalanamayacaktır.</a:t>
            </a:r>
          </a:p>
        </p:txBody>
      </p:sp>
    </p:spTree>
    <p:extLst>
      <p:ext uri="{BB962C8B-B14F-4D97-AF65-F5344CB8AC3E}">
        <p14:creationId xmlns:p14="http://schemas.microsoft.com/office/powerpoint/2010/main" val="192057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p:txBody>
          <a:bodyPr rtlCol="0">
            <a:normAutofit/>
          </a:bodyPr>
          <a:lstStyle/>
          <a:p>
            <a:pPr algn="just"/>
            <a:endParaRPr lang="tr-TR" sz="2400" dirty="0"/>
          </a:p>
          <a:p>
            <a:r>
              <a:rPr lang="tr-TR" sz="2400" b="1" dirty="0">
                <a:solidFill>
                  <a:srgbClr val="0070C0"/>
                </a:solidFill>
              </a:rPr>
              <a:t>Yeniden değerleme işleminin yapılabileceği tarih</a:t>
            </a:r>
          </a:p>
          <a:p>
            <a:r>
              <a:rPr lang="tr-TR" sz="2400" b="1" dirty="0">
                <a:solidFill>
                  <a:schemeClr val="tx2"/>
                </a:solidFill>
              </a:rPr>
              <a:t>Değerleme işlemlerinin</a:t>
            </a:r>
            <a:r>
              <a:rPr lang="tr-TR" sz="2400" b="1" dirty="0">
                <a:solidFill>
                  <a:srgbClr val="FF0000"/>
                </a:solidFill>
              </a:rPr>
              <a:t>, 30/9/2018 </a:t>
            </a:r>
            <a:r>
              <a:rPr lang="tr-TR" sz="2400" b="1" dirty="0">
                <a:solidFill>
                  <a:schemeClr val="tx2"/>
                </a:solidFill>
              </a:rPr>
              <a:t>tarihine kadar yapılması öngörülmektedir.</a:t>
            </a:r>
          </a:p>
        </p:txBody>
      </p:sp>
    </p:spTree>
    <p:extLst>
      <p:ext uri="{BB962C8B-B14F-4D97-AF65-F5344CB8AC3E}">
        <p14:creationId xmlns:p14="http://schemas.microsoft.com/office/powerpoint/2010/main" val="427702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p:txBody>
          <a:bodyPr rtlCol="0">
            <a:normAutofit/>
          </a:bodyPr>
          <a:lstStyle/>
          <a:p>
            <a:pPr algn="just"/>
            <a:endParaRPr lang="tr-TR" sz="2400" dirty="0"/>
          </a:p>
          <a:p>
            <a:r>
              <a:rPr lang="tr-TR" b="1" dirty="0">
                <a:solidFill>
                  <a:srgbClr val="0070C0"/>
                </a:solidFill>
              </a:rPr>
              <a:t>Yeniden değerleme işleminin Uygulaması</a:t>
            </a:r>
          </a:p>
          <a:p>
            <a:r>
              <a:rPr lang="tr-TR" dirty="0"/>
              <a:t>a) Yeniden değerlemede, </a:t>
            </a:r>
            <a:r>
              <a:rPr lang="tr-TR" b="1" dirty="0"/>
              <a:t>taşınmazların ve bunlara ait amortismanların</a:t>
            </a:r>
            <a:r>
              <a:rPr lang="tr-TR" dirty="0"/>
              <a:t>, bu Kanunda yer alan değerleme hükümlerine göre tespit edilen ve </a:t>
            </a:r>
            <a:r>
              <a:rPr lang="tr-TR" b="1" dirty="0"/>
              <a:t>bu maddenin yürürlüğe girdiği tarih itibarıyla yasal defter kayıtlarında yer alan değerleri dikkate alınır. </a:t>
            </a:r>
            <a:r>
              <a:rPr lang="tr-TR" dirty="0"/>
              <a:t>Amortismana tabi taşınmazlar için </a:t>
            </a:r>
            <a:r>
              <a:rPr lang="tr-TR" b="1" dirty="0"/>
              <a:t>amortismanın herhangi bir yılda yapılmamış olması durumunda yeniden değerlemeye esas alınacak tutar</a:t>
            </a:r>
            <a:r>
              <a:rPr lang="tr-TR" b="1" u="sng" dirty="0"/>
              <a:t> </a:t>
            </a:r>
            <a:r>
              <a:rPr lang="tr-TR" b="1" u="sng" dirty="0">
                <a:solidFill>
                  <a:srgbClr val="FF0000"/>
                </a:solidFill>
              </a:rPr>
              <a:t>bu amortismanlar tam olarak ayrılmış varsayılarak </a:t>
            </a:r>
            <a:r>
              <a:rPr lang="tr-TR" dirty="0"/>
              <a:t>belirlenmektedir.</a:t>
            </a:r>
          </a:p>
          <a:p>
            <a:r>
              <a:rPr lang="tr-TR" dirty="0"/>
              <a:t>b) Taşınmazların (a) bendine göre </a:t>
            </a:r>
            <a:r>
              <a:rPr lang="tr-TR" b="1" u="sng" dirty="0">
                <a:solidFill>
                  <a:srgbClr val="FF0000"/>
                </a:solidFill>
              </a:rPr>
              <a:t>tespit edilen değerleri ve bunlara ilişkin amortismanların yeniden değerleme oranı ile çarpılması suretiyle </a:t>
            </a:r>
            <a:r>
              <a:rPr lang="tr-TR" dirty="0"/>
              <a:t>yeniden değerleme sonrası değerleri bulunmaktadır.</a:t>
            </a:r>
          </a:p>
        </p:txBody>
      </p:sp>
    </p:spTree>
    <p:extLst>
      <p:ext uri="{BB962C8B-B14F-4D97-AF65-F5344CB8AC3E}">
        <p14:creationId xmlns:p14="http://schemas.microsoft.com/office/powerpoint/2010/main" val="283378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a:xfrm>
            <a:off x="1104899" y="1600200"/>
            <a:ext cx="10282679" cy="4572000"/>
          </a:xfrm>
        </p:spPr>
        <p:txBody>
          <a:bodyPr rtlCol="0">
            <a:normAutofit/>
          </a:bodyPr>
          <a:lstStyle/>
          <a:p>
            <a:pPr algn="just"/>
            <a:endParaRPr lang="tr-TR" sz="2400" dirty="0"/>
          </a:p>
          <a:p>
            <a:r>
              <a:rPr lang="tr-TR" b="1" dirty="0">
                <a:solidFill>
                  <a:srgbClr val="0070C0"/>
                </a:solidFill>
              </a:rPr>
              <a:t>Yeniden değerleme sonrası oluşan fark tutarının özel bir fon hesabına alınması ve vergi kesintisi</a:t>
            </a:r>
          </a:p>
          <a:p>
            <a:r>
              <a:rPr lang="tr-TR" dirty="0"/>
              <a:t>Yeniden değerleme sonucunda doğacak değer artışı bilançonun pasifinde </a:t>
            </a:r>
            <a:r>
              <a:rPr lang="tr-TR" b="1" u="sng" dirty="0">
                <a:solidFill>
                  <a:srgbClr val="FF0000"/>
                </a:solidFill>
              </a:rPr>
              <a:t>özel bir fon hesabında </a:t>
            </a:r>
            <a:r>
              <a:rPr lang="tr-TR" dirty="0"/>
              <a:t>gösterilmektedir.</a:t>
            </a:r>
          </a:p>
          <a:p>
            <a:r>
              <a:rPr lang="tr-TR" dirty="0"/>
              <a:t>Taşınmazların yeniden değerleme sonrası ve yeniden değerleme </a:t>
            </a:r>
            <a:r>
              <a:rPr lang="tr-TR" b="1" u="sng" dirty="0"/>
              <a:t>öncesi net bilanço aktif değerleri arasındaki fark tutarının</a:t>
            </a:r>
            <a:r>
              <a:rPr lang="tr-TR" dirty="0"/>
              <a:t> pasifte özel bir fon hesabına alınması ve </a:t>
            </a:r>
            <a:r>
              <a:rPr lang="tr-TR" b="1" dirty="0">
                <a:solidFill>
                  <a:srgbClr val="FF0000"/>
                </a:solidFill>
              </a:rPr>
              <a:t>bu tutar üzerinden %5 oranında hesaplanan vergi</a:t>
            </a:r>
            <a:r>
              <a:rPr lang="tr-TR" dirty="0"/>
              <a:t>, </a:t>
            </a:r>
            <a:r>
              <a:rPr lang="tr-TR" b="1" u="sng" dirty="0"/>
              <a:t>yeniden değerleme işleminin yapıldığı tarihi izleyen ayın 25 inci günü akşamına kadar bir beyanname ile gelir veya kurumlar vergisi yönünden bağlı olunan vergi dairesine beyan edilir ve aynı süre içerisinde ödenecektir.</a:t>
            </a:r>
          </a:p>
          <a:p>
            <a:r>
              <a:rPr lang="tr-TR" dirty="0"/>
              <a:t>Bu kapsamda ödenen vergi; gelir ve kurumlar vergisinden mahsup edilmeyecek, </a:t>
            </a:r>
            <a:r>
              <a:rPr lang="tr-TR" b="1" dirty="0"/>
              <a:t>gelir ve kurumlar vergisi matrahının tespitinde gider olarak kabul edilmeyecektir.</a:t>
            </a:r>
          </a:p>
        </p:txBody>
      </p:sp>
    </p:spTree>
    <p:extLst>
      <p:ext uri="{BB962C8B-B14F-4D97-AF65-F5344CB8AC3E}">
        <p14:creationId xmlns:p14="http://schemas.microsoft.com/office/powerpoint/2010/main" val="98866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414778"/>
            <a:ext cx="9980682" cy="758383"/>
          </a:xfrm>
        </p:spPr>
        <p:txBody>
          <a:bodyPr rtlCol="0"/>
          <a:lstStyle/>
          <a:p>
            <a:r>
              <a:rPr lang="tr-TR" dirty="0"/>
              <a:t> </a:t>
            </a:r>
            <a:r>
              <a:rPr lang="tr-TR" b="1" dirty="0">
                <a:hlinkClick r:id="rId2"/>
              </a:rPr>
              <a:t>7144 Sayılı Bazı Kanunlarda Değişiklik Yapılması Hakkında Kanun</a:t>
            </a:r>
            <a:endParaRPr lang="en-US" dirty="0"/>
          </a:p>
        </p:txBody>
      </p:sp>
      <p:sp>
        <p:nvSpPr>
          <p:cNvPr id="14" name="İçerik Yer Tutucusu 13"/>
          <p:cNvSpPr>
            <a:spLocks noGrp="1"/>
          </p:cNvSpPr>
          <p:nvPr>
            <p:ph idx="1"/>
          </p:nvPr>
        </p:nvSpPr>
        <p:spPr>
          <a:xfrm>
            <a:off x="1104899" y="1600200"/>
            <a:ext cx="10282679" cy="4572000"/>
          </a:xfrm>
        </p:spPr>
        <p:txBody>
          <a:bodyPr rtlCol="0">
            <a:normAutofit/>
          </a:bodyPr>
          <a:lstStyle/>
          <a:p>
            <a:pPr algn="just"/>
            <a:endParaRPr lang="tr-TR" sz="2400" dirty="0"/>
          </a:p>
          <a:p>
            <a:r>
              <a:rPr lang="tr-TR" sz="2400" b="1" dirty="0">
                <a:solidFill>
                  <a:srgbClr val="0070C0"/>
                </a:solidFill>
              </a:rPr>
              <a:t>Fon hesabında gösterilen değer artışı tutarının başka bir hesaba nakledilmesi</a:t>
            </a:r>
          </a:p>
          <a:p>
            <a:r>
              <a:rPr lang="tr-TR" sz="2400" dirty="0"/>
              <a:t>Pasifte özel bir fon hesabında gösterilen değer artışı tutarının, </a:t>
            </a:r>
            <a:r>
              <a:rPr lang="tr-TR" sz="2400" b="1" u="sng" dirty="0">
                <a:solidFill>
                  <a:srgbClr val="FF0000"/>
                </a:solidFill>
              </a:rPr>
              <a:t>sermayeye ilave edilme dışında </a:t>
            </a:r>
            <a:r>
              <a:rPr lang="tr-TR" sz="2400" dirty="0"/>
              <a:t>herhangi bir şekilde başka bir hesaba nakledilen veya işletmeden çekilen kısmı, bu işlemin yapıldığı dönem kazancı ile ilişkilendirilmeksizin </a:t>
            </a:r>
            <a:r>
              <a:rPr lang="tr-TR" sz="2400" b="1" u="sng" dirty="0">
                <a:solidFill>
                  <a:srgbClr val="FF0000"/>
                </a:solidFill>
              </a:rPr>
              <a:t>bu dönemde gelir veya kurumlar vergisine tabi tutulacaktır.</a:t>
            </a:r>
          </a:p>
        </p:txBody>
      </p:sp>
    </p:spTree>
    <p:extLst>
      <p:ext uri="{BB962C8B-B14F-4D97-AF65-F5344CB8AC3E}">
        <p14:creationId xmlns:p14="http://schemas.microsoft.com/office/powerpoint/2010/main" val="54263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emi Yazın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68_TF03431380_TF03431380" id="{0CEF572D-6A4A-4B8A-AE1C-09155D79EDE0}" vid="{189BBCC8-8B1F-43D3-849D-74E8DD5C53A8}"/>
    </a:ext>
  </a:extLst>
</a:theme>
</file>

<file path=ppt/theme/theme2.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2006/metadata/properties"/>
    <ds:schemaRef ds:uri="4873beb7-5857-4685-be1f-d57550cc96cc"/>
    <ds:schemaRef ds:uri="http://schemas.microsoft.com/office/infopath/2007/PartnerControls"/>
    <ds:schemaRef ds:uri="http://purl.org/dc/terms/"/>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Akademik sunu, ince çizgiler ve şerit tasarımı (geniş ekran)</Template>
  <TotalTime>0</TotalTime>
  <Words>528</Words>
  <Application>Microsoft Office PowerPoint</Application>
  <PresentationFormat>Geniş ekran</PresentationFormat>
  <Paragraphs>55</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Euphemia</vt:lpstr>
      <vt:lpstr>Plantagenet Cherokee</vt:lpstr>
      <vt:lpstr>Wingdings</vt:lpstr>
      <vt:lpstr>Akademi Yazını 16x9</vt:lpstr>
      <vt:lpstr>7144 Sayılı Torba Kanunla Getirilen Yeniden Değerleme Uygulaması Ve Muhasebeleştirilmesi </vt:lpstr>
      <vt:lpstr> 7144 Sayılı Bazı Kanunlarda Değişiklik Yapılması Hakkında Kanun</vt:lpstr>
      <vt:lpstr> 7144 Sayılı Bazı Kanunlarda Değişiklik Yapılması Hakkında Kanun</vt:lpstr>
      <vt:lpstr> 7144 Sayılı Bazı Kanunlarda Değişiklik Yapılması Hakkında Kanun</vt:lpstr>
      <vt:lpstr> 7144 Sayılı Bazı Kanunlarda Değişiklik Yapılması Hakkında Kanun</vt:lpstr>
      <vt:lpstr> 7144 Sayılı Bazı Kanunlarda Değişiklik Yapılması Hakkında Kanun</vt:lpstr>
      <vt:lpstr> 7144 Sayılı Bazı Kanunlarda Değişiklik Yapılması Hakkında Kanun</vt:lpstr>
      <vt:lpstr> 7144 Sayılı Bazı Kanunlarda Değişiklik Yapılması Hakkında Kanun</vt:lpstr>
      <vt:lpstr> 7144 Sayılı Bazı Kanunlarda Değişiklik Yapılması Hakkında Kanun</vt:lpstr>
      <vt:lpstr> 7144 Sayılı Bazı Kanunlarda Değişiklik Yapılması Hakkında Kanun</vt:lpstr>
      <vt:lpstr> 7144 Sayılı Bazı Kanunlarda Değişiklik Yapılması Hakkında Kanun</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2018-06-20T10:27:56Z</dcterms:created>
  <dcterms:modified xsi:type="dcterms:W3CDTF">2018-06-20T10:55:54Z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